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>
  <p:sldMasterIdLst>
    <p:sldMasterId id="2147483648" r:id="rId1"/>
  </p:sldMasterIdLst>
  <p:notesMasterIdLst>
    <p:notesMasterId r:id="rId4"/>
  </p:notesMasterIdLst>
  <p:handoutMasterIdLst>
    <p:handoutMasterId r:id="rId10"/>
  </p:handoutMasterIdLst>
  <p:sldIdLst>
    <p:sldId id="1252" r:id="rId3"/>
    <p:sldId id="1271" r:id="rId5"/>
    <p:sldId id="1272" r:id="rId6"/>
    <p:sldId id="1273" r:id="rId7"/>
    <p:sldId id="1274" r:id="rId8"/>
    <p:sldId id="1276" r:id="rId9"/>
  </p:sldIdLst>
  <p:sldSz cx="10059670" cy="7773670"/>
  <p:notesSz cx="6735445" cy="9865995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7CB"/>
    <a:srgbClr val="00D8FF"/>
    <a:srgbClr val="BF504D"/>
    <a:srgbClr val="C8B104"/>
    <a:srgbClr val="FBE22D"/>
    <a:srgbClr val="597620"/>
    <a:srgbClr val="A9D25A"/>
    <a:srgbClr val="2A7F9A"/>
    <a:srgbClr val="98D2E3"/>
    <a:srgbClr val="EA55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49" autoAdjust="0"/>
    <p:restoredTop sz="87742" autoAdjust="0"/>
  </p:normalViewPr>
  <p:slideViewPr>
    <p:cSldViewPr snapToGrid="0">
      <p:cViewPr varScale="1">
        <p:scale>
          <a:sx n="103" d="100"/>
          <a:sy n="103" d="100"/>
        </p:scale>
        <p:origin x="1242" y="108"/>
      </p:cViewPr>
      <p:guideLst>
        <p:guide orient="horz" pos="2449"/>
        <p:guide pos="31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楷体_GB2312" pitchFamily="49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楷体_GB2312" pitchFamily="49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楷体_GB2312" pitchFamily="49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>
                <a:ea typeface="楷体_GB2312" pitchFamily="49" charset="-122"/>
                <a:cs typeface="+mn-cs"/>
              </a:defRPr>
            </a:lvl1pPr>
          </a:lstStyle>
          <a:p>
            <a:pPr>
              <a:defRPr/>
            </a:pPr>
            <a:fld id="{F28133C3-49FB-4A26-BA5E-F754A96606C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016" tIns="45508" rIns="91016" bIns="45508" numCol="1" anchor="t" anchorCtr="0" compatLnSpc="1"/>
          <a:lstStyle>
            <a:lvl1pPr defTabSz="909320" eaLnBrk="1" hangingPunct="1">
              <a:defRPr>
                <a:ea typeface="楷体_GB2312" pitchFamily="49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2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016" tIns="45508" rIns="91016" bIns="45508" numCol="1" anchor="t" anchorCtr="0" compatLnSpc="1"/>
          <a:lstStyle>
            <a:lvl1pPr algn="r" defTabSz="909320" eaLnBrk="1" hangingPunct="1">
              <a:defRPr>
                <a:ea typeface="楷体_GB2312" pitchFamily="49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76313" y="741363"/>
            <a:ext cx="4784725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0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1016" tIns="45508" rIns="91016" bIns="45508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19413" cy="492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016" tIns="45508" rIns="91016" bIns="45508" numCol="1" anchor="b" anchorCtr="0" compatLnSpc="1"/>
          <a:lstStyle>
            <a:lvl1pPr defTabSz="909320" eaLnBrk="1" hangingPunct="1">
              <a:defRPr>
                <a:ea typeface="楷体_GB2312" pitchFamily="49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2600"/>
            <a:ext cx="2919412" cy="492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016" tIns="45508" rIns="91016" bIns="45508" numCol="1" anchor="b" anchorCtr="0" compatLnSpc="1"/>
          <a:lstStyle>
            <a:lvl1pPr algn="r" defTabSz="909320" eaLnBrk="1" hangingPunct="1">
              <a:defRPr>
                <a:ea typeface="楷体_GB2312" pitchFamily="49" charset="-122"/>
                <a:cs typeface="+mn-cs"/>
              </a:defRPr>
            </a:lvl1pPr>
          </a:lstStyle>
          <a:p>
            <a:pPr>
              <a:defRPr/>
            </a:pPr>
            <a:fld id="{52A8D3B4-6319-4867-BAE3-DF4E9F316CFA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楷体_GB2312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楷体_GB2312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楷体_GB2312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楷体_GB2312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楷体_GB231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 smtClean="0">
              <a:ea typeface="楷体_GB2312" pitchFamily="49" charset="-122"/>
            </a:endParaRPr>
          </a:p>
        </p:txBody>
      </p:sp>
      <p:sp>
        <p:nvSpPr>
          <p:cNvPr id="28676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BCF11762-360C-4E27-A5C6-F36005EB5958}" type="slidenum">
              <a:rPr lang="en-US" altLang="zh-CN" smtClean="0">
                <a:solidFill>
                  <a:srgbClr val="000000"/>
                </a:solidFill>
              </a:rPr>
            </a:fld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 smtClean="0">
              <a:ea typeface="楷体_GB2312" pitchFamily="49" charset="-122"/>
            </a:endParaRPr>
          </a:p>
        </p:txBody>
      </p:sp>
      <p:sp>
        <p:nvSpPr>
          <p:cNvPr id="28676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BCF11762-360C-4E27-A5C6-F36005EB5958}" type="slidenum">
              <a:rPr lang="en-US" altLang="zh-CN" smtClean="0">
                <a:solidFill>
                  <a:srgbClr val="000000"/>
                </a:solidFill>
              </a:rPr>
            </a:fld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 smtClean="0">
              <a:ea typeface="楷体_GB2312" pitchFamily="49" charset="-122"/>
            </a:endParaRPr>
          </a:p>
        </p:txBody>
      </p:sp>
      <p:sp>
        <p:nvSpPr>
          <p:cNvPr id="28676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BCF11762-360C-4E27-A5C6-F36005EB5958}" type="slidenum">
              <a:rPr lang="en-US" altLang="zh-CN" smtClean="0">
                <a:solidFill>
                  <a:srgbClr val="000000"/>
                </a:solidFill>
              </a:rPr>
            </a:fld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 smtClean="0">
              <a:ea typeface="楷体_GB2312" pitchFamily="49" charset="-122"/>
            </a:endParaRPr>
          </a:p>
        </p:txBody>
      </p:sp>
      <p:sp>
        <p:nvSpPr>
          <p:cNvPr id="28676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BCF11762-360C-4E27-A5C6-F36005EB5958}" type="slidenum">
              <a:rPr lang="en-US" altLang="zh-CN" smtClean="0">
                <a:solidFill>
                  <a:srgbClr val="000000"/>
                </a:solidFill>
              </a:rPr>
            </a:fld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 smtClean="0">
              <a:ea typeface="楷体_GB2312" pitchFamily="49" charset="-122"/>
            </a:endParaRPr>
          </a:p>
        </p:txBody>
      </p:sp>
      <p:sp>
        <p:nvSpPr>
          <p:cNvPr id="28676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BCF11762-360C-4E27-A5C6-F36005EB5958}" type="slidenum">
              <a:rPr lang="en-US" altLang="zh-CN" smtClean="0">
                <a:solidFill>
                  <a:srgbClr val="000000"/>
                </a:solidFill>
              </a:rPr>
            </a:fld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/>
      </p:sp>
      <p:sp>
        <p:nvSpPr>
          <p:cNvPr id="28675" name="备注占位符 2"/>
          <p:cNvSpPr>
            <a:spLocks noGrp="1" noChangeArrowheads="1"/>
          </p:cNvSpPr>
          <p:nvPr>
            <p:ph type="body" idx="429496729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zh-CN" dirty="0" smtClean="0">
              <a:ea typeface="楷体_GB2312" pitchFamily="49" charset="-122"/>
            </a:endParaRPr>
          </a:p>
        </p:txBody>
      </p:sp>
      <p:sp>
        <p:nvSpPr>
          <p:cNvPr id="28676" name="灯片编号占位符 3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defTabSz="90932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defTabSz="90932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fld id="{BCF11762-360C-4E27-A5C6-F36005EB5958}" type="slidenum">
              <a:rPr lang="en-US" altLang="zh-CN" smtClean="0">
                <a:solidFill>
                  <a:srgbClr val="000000"/>
                </a:solidFill>
              </a:rPr>
            </a:fld>
            <a:endParaRPr lang="en-US" altLang="zh-CN" smtClean="0">
              <a:solidFill>
                <a:srgbClr val="000000"/>
              </a:solidFill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0059988" cy="582771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8" tIns="50933" rIns="101868" bIns="50933" anchor="ctr"/>
          <a:lstStyle/>
          <a:p>
            <a:pPr algn="ctr" defTabSz="10185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prstClr val="white"/>
              </a:solidFill>
              <a:ea typeface="Arial Unicode MS" panose="020B0604020202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3175" y="5845175"/>
            <a:ext cx="10059988" cy="19415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8" tIns="50933" rIns="101868" bIns="50933" anchor="ctr"/>
          <a:lstStyle/>
          <a:p>
            <a:pPr algn="ctr" defTabSz="10185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prstClr val="white"/>
              </a:solidFill>
              <a:ea typeface="Arial Unicode MS" panose="020B0604020202020204" pitchFamily="34" charset="-122"/>
            </a:endParaRPr>
          </a:p>
        </p:txBody>
      </p:sp>
      <p:pic>
        <p:nvPicPr>
          <p:cNvPr id="4" name="图片 1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6032500"/>
            <a:ext cx="2520950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C4194-074F-47B5-BFBA-1F4E3D21BAF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15938" y="458788"/>
            <a:ext cx="393700" cy="53975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8" tIns="50933" rIns="101868" bIns="50933" anchor="ctr"/>
          <a:lstStyle/>
          <a:p>
            <a:pPr algn="ctr" defTabSz="10185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srgbClr val="C00000"/>
              </a:solidFill>
              <a:ea typeface="Arial Unicode MS" panose="020B0604020202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5938" y="1112838"/>
            <a:ext cx="9028112" cy="8096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8" tIns="50933" rIns="101868" bIns="50933" anchor="ctr"/>
          <a:lstStyle/>
          <a:p>
            <a:pPr algn="ctr" defTabSz="10185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prstClr val="white"/>
              </a:solidFill>
              <a:ea typeface="Arial Unicode MS" panose="020B0604020202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89710" y="311321"/>
            <a:ext cx="8567281" cy="800399"/>
          </a:xfrm>
        </p:spPr>
        <p:txBody>
          <a:bodyPr>
            <a:normAutofit/>
          </a:bodyPr>
          <a:lstStyle>
            <a:lvl1pPr algn="l">
              <a:defRPr sz="36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30CC94-621A-409B-9C0C-FA203D9F02BE}" type="slidenum">
              <a:rPr lang="zh-CN" altLang="en-US"/>
            </a:fld>
            <a:endParaRPr lang="zh-CN" altLang="en-US"/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3002" y="1813933"/>
            <a:ext cx="4443161" cy="513047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13827" y="1813933"/>
            <a:ext cx="4443161" cy="5130473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974F3-0441-485D-890A-9FC35035215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3000" y="1740150"/>
            <a:ext cx="4444908" cy="72521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270" indent="0">
              <a:buNone/>
              <a:defRPr sz="2200" b="1"/>
            </a:lvl2pPr>
            <a:lvl3pPr marL="1018540" indent="0">
              <a:buNone/>
              <a:defRPr sz="2000" b="1"/>
            </a:lvl3pPr>
            <a:lvl4pPr marL="1527810" indent="0">
              <a:buNone/>
              <a:defRPr sz="1800" b="1"/>
            </a:lvl4pPr>
            <a:lvl5pPr marL="2037080" indent="0">
              <a:buNone/>
              <a:defRPr sz="1800" b="1"/>
            </a:lvl5pPr>
            <a:lvl6pPr marL="2546985" indent="0">
              <a:buNone/>
              <a:defRPr sz="1800" b="1"/>
            </a:lvl6pPr>
            <a:lvl7pPr marL="3056255" indent="0">
              <a:buNone/>
              <a:defRPr sz="1800" b="1"/>
            </a:lvl7pPr>
            <a:lvl8pPr marL="3565525" indent="0">
              <a:buNone/>
              <a:defRPr sz="1800" b="1"/>
            </a:lvl8pPr>
            <a:lvl9pPr marL="4074795" indent="0">
              <a:buNone/>
              <a:defRPr sz="18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3000" y="2465362"/>
            <a:ext cx="4444908" cy="4479041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10336" y="1740150"/>
            <a:ext cx="4446654" cy="725212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270" indent="0">
              <a:buNone/>
              <a:defRPr sz="2200" b="1"/>
            </a:lvl2pPr>
            <a:lvl3pPr marL="1018540" indent="0">
              <a:buNone/>
              <a:defRPr sz="2000" b="1"/>
            </a:lvl3pPr>
            <a:lvl4pPr marL="1527810" indent="0">
              <a:buNone/>
              <a:defRPr sz="1800" b="1"/>
            </a:lvl4pPr>
            <a:lvl5pPr marL="2037080" indent="0">
              <a:buNone/>
              <a:defRPr sz="1800" b="1"/>
            </a:lvl5pPr>
            <a:lvl6pPr marL="2546985" indent="0">
              <a:buNone/>
              <a:defRPr sz="1800" b="1"/>
            </a:lvl6pPr>
            <a:lvl7pPr marL="3056255" indent="0">
              <a:buNone/>
              <a:defRPr sz="1800" b="1"/>
            </a:lvl7pPr>
            <a:lvl8pPr marL="3565525" indent="0">
              <a:buNone/>
              <a:defRPr sz="1800" b="1"/>
            </a:lvl8pPr>
            <a:lvl9pPr marL="4074795" indent="0">
              <a:buNone/>
              <a:defRPr sz="18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10336" y="2465362"/>
            <a:ext cx="4446654" cy="4479041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FF85F-88D8-42CA-9FA2-A97ED151C2B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defTabSz="914400" fontAlgn="auto">
              <a:spcBef>
                <a:spcPts val="0"/>
              </a:spcBef>
              <a:spcAft>
                <a:spcPts val="0"/>
              </a:spcAft>
              <a:defRPr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1F263-DEA3-4366-A5D5-9C8C1F6AA8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7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1" descr="logo.g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713" y="242888"/>
            <a:ext cx="20018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直接连接符 3"/>
          <p:cNvCxnSpPr/>
          <p:nvPr/>
        </p:nvCxnSpPr>
        <p:spPr bwMode="auto">
          <a:xfrm>
            <a:off x="471488" y="1617663"/>
            <a:ext cx="9048750" cy="158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100" b="0" baseline="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0C017-93AA-4A54-AFB5-DB5169379A6F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0059988" cy="777398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320">
              <a:solidFill>
                <a:prstClr val="white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4499" y="2414975"/>
            <a:ext cx="8550990" cy="1666369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08998" y="4405260"/>
            <a:ext cx="7041992" cy="198668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2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5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81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1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9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6DA0F-FF9E-4845-9430-F5F1F3AE12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90600" y="311150"/>
            <a:ext cx="8566150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68" tIns="50933" rIns="101868" bIns="50933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503238" y="1363663"/>
            <a:ext cx="9053512" cy="558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1868" tIns="50933" rIns="101868" bIns="50933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03238" y="7205663"/>
            <a:ext cx="2346325" cy="414337"/>
          </a:xfrm>
          <a:prstGeom prst="rect">
            <a:avLst/>
          </a:prstGeom>
        </p:spPr>
        <p:txBody>
          <a:bodyPr vert="horz" wrap="square" lIns="101868" tIns="50933" rIns="101868" bIns="50933" numCol="1" anchor="ctr" anchorCtr="0" compatLnSpc="1"/>
          <a:lstStyle>
            <a:lvl1pPr eaLnBrk="1" hangingPunct="1">
              <a:buFontTx/>
              <a:buNone/>
              <a:defRPr sz="1300">
                <a:solidFill>
                  <a:srgbClr val="898989"/>
                </a:solidFill>
                <a:latin typeface="Calibri" panose="020F050202020403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36938" y="7205663"/>
            <a:ext cx="3186112" cy="414337"/>
          </a:xfrm>
          <a:prstGeom prst="rect">
            <a:avLst/>
          </a:prstGeom>
        </p:spPr>
        <p:txBody>
          <a:bodyPr vert="horz" wrap="square" lIns="101868" tIns="50933" rIns="101868" bIns="50933" numCol="1" anchor="ctr" anchorCtr="0" compatLnSpc="1"/>
          <a:lstStyle>
            <a:lvl1pPr algn="ctr" eaLnBrk="1" hangingPunct="1">
              <a:buFontTx/>
              <a:buNone/>
              <a:defRPr sz="1300">
                <a:solidFill>
                  <a:srgbClr val="898989"/>
                </a:solidFill>
                <a:latin typeface="Calibri" panose="020F050202020403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210425" y="7205663"/>
            <a:ext cx="2346325" cy="414337"/>
          </a:xfrm>
          <a:prstGeom prst="rect">
            <a:avLst/>
          </a:prstGeom>
        </p:spPr>
        <p:txBody>
          <a:bodyPr vert="horz" wrap="square" lIns="101868" tIns="50933" rIns="101868" bIns="50933" numCol="1" anchor="ctr" anchorCtr="0" compatLnSpc="1"/>
          <a:lstStyle>
            <a:lvl1pPr algn="r" eaLnBrk="1" hangingPunct="1">
              <a:buFontTx/>
              <a:buNone/>
              <a:defRPr sz="1300">
                <a:solidFill>
                  <a:srgbClr val="898989"/>
                </a:solidFill>
                <a:latin typeface="Calibri" panose="020F050202020403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fld id="{BB88B9C8-4E41-40C1-B2D1-10734AF9222C}" type="slidenum">
              <a:rPr lang="zh-CN" altLang="en-US"/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15938" y="458788"/>
            <a:ext cx="393700" cy="5397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8" tIns="50933" rIns="101868" bIns="50933" anchor="ctr"/>
          <a:lstStyle/>
          <a:p>
            <a:pPr algn="ctr" defTabSz="10185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 dirty="0">
              <a:solidFill>
                <a:srgbClr val="C00000"/>
              </a:solidFill>
              <a:ea typeface="Arial Unicode MS" panose="020B0604020202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15938" y="1112838"/>
            <a:ext cx="9028112" cy="80962"/>
          </a:xfrm>
          <a:prstGeom prst="rect">
            <a:avLst/>
          </a:prstGeom>
          <a:gradFill flip="none" rotWithShape="1">
            <a:gsLst>
              <a:gs pos="0">
                <a:srgbClr val="C00000"/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68" tIns="50933" rIns="101868" bIns="50933" anchor="ctr"/>
          <a:lstStyle/>
          <a:p>
            <a:pPr algn="ctr" defTabSz="10185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prstClr val="white"/>
              </a:solidFill>
              <a:ea typeface="Arial Unicode MS" panose="020B0604020202020204" pitchFamily="34" charset="-122"/>
            </a:endParaRPr>
          </a:p>
        </p:txBody>
      </p:sp>
      <p:pic>
        <p:nvPicPr>
          <p:cNvPr id="3081" name="图片 9"/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" y="7037388"/>
            <a:ext cx="1827213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 Unicode MS" panose="020B0604020202020204" pitchFamily="34" charset="-122"/>
          <a:ea typeface="Arial Unicode MS" panose="020B0604020202020204" pitchFamily="34" charset="-122"/>
          <a:cs typeface="Arial Unicode MS" panose="020B0604020202020204" pitchFamily="34" charset="-122"/>
        </a:defRPr>
      </a:lvl5pPr>
      <a:lvl6pPr marL="509270" algn="l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6pPr>
      <a:lvl7pPr marL="1018540" algn="l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7pPr>
      <a:lvl8pPr marL="1527810" algn="l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8pPr>
      <a:lvl9pPr marL="2037080" algn="l" rtl="0" fontAlgn="base">
        <a:spcBef>
          <a:spcPct val="0"/>
        </a:spcBef>
        <a:spcAft>
          <a:spcPct val="0"/>
        </a:spcAft>
        <a:defRPr sz="45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</a:defRPr>
      </a:lvl9pPr>
    </p:titleStyle>
    <p:bodyStyle>
      <a:lvl1pPr marL="381000" indent="-3810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Blip>
          <a:blip r:embed="rId9"/>
        </a:buBlip>
        <a:defRPr sz="2800" kern="1200">
          <a:solidFill>
            <a:schemeClr val="tx1"/>
          </a:solidFill>
          <a:latin typeface="+mn-lt"/>
          <a:ea typeface="Arial Unicode MS" panose="020B0604020202020204" pitchFamily="34" charset="-122"/>
          <a:cs typeface="Arial Unicode MS" panose="020B0604020202020204" pitchFamily="34" charset="-122"/>
        </a:defRPr>
      </a:lvl1pPr>
      <a:lvl2pPr marL="827405" indent="-3175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Arial Unicode MS" panose="020B0604020202020204" pitchFamily="34" charset="-122"/>
          <a:cs typeface="Arial Unicode MS" panose="020B0604020202020204" pitchFamily="34" charset="-122"/>
        </a:defRPr>
      </a:lvl2pPr>
      <a:lvl3pPr marL="1273175" indent="-2540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Arial Unicode MS" panose="020B0604020202020204" pitchFamily="34" charset="-122"/>
          <a:cs typeface="Arial Unicode MS" panose="020B0604020202020204" pitchFamily="34" charset="-122"/>
        </a:defRPr>
      </a:lvl3pPr>
      <a:lvl4pPr marL="1781175" indent="-2540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Arial Unicode MS" panose="020B0604020202020204" pitchFamily="34" charset="-122"/>
          <a:cs typeface="Arial Unicode MS" panose="020B0604020202020204" pitchFamily="34" charset="-122"/>
        </a:defRPr>
      </a:lvl4pPr>
      <a:lvl5pPr marL="2291080" indent="-2540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+mn-lt"/>
          <a:ea typeface="Arial Unicode MS" panose="020B0604020202020204" pitchFamily="34" charset="-122"/>
          <a:cs typeface="Arial Unicode MS" panose="020B0604020202020204" pitchFamily="34" charset="-122"/>
        </a:defRPr>
      </a:lvl5pPr>
      <a:lvl6pPr marL="2801620" indent="-254635" algn="l" defTabSz="10185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0890" indent="-254635" algn="l" defTabSz="10185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160" indent="-254635" algn="l" defTabSz="10185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29430" indent="-254635" algn="l" defTabSz="101854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185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270" algn="l" defTabSz="10185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540" algn="l" defTabSz="10185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7810" algn="l" defTabSz="10185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080" algn="l" defTabSz="10185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6985" algn="l" defTabSz="10185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255" algn="l" defTabSz="10185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525" algn="l" defTabSz="10185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4795" algn="l" defTabSz="101854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标题 1"/>
          <p:cNvSpPr>
            <a:spLocks noGrp="1" noChangeArrowheads="1"/>
          </p:cNvSpPr>
          <p:nvPr>
            <p:ph type="title"/>
          </p:nvPr>
        </p:nvSpPr>
        <p:spPr>
          <a:xfrm>
            <a:off x="990600" y="377825"/>
            <a:ext cx="8566150" cy="696913"/>
          </a:xfrm>
        </p:spPr>
        <p:txBody>
          <a:bodyPr/>
          <a:lstStyle/>
          <a:p>
            <a:pPr eaLnBrk="1" hangingPunct="1"/>
            <a:r>
              <a:rPr lang="zh-CN" altLang="en-US" sz="3200" dirty="0" smtClean="0"/>
              <a:t>  产品</a:t>
            </a:r>
            <a:r>
              <a:rPr lang="zh-CN" altLang="en-US" sz="3200" dirty="0"/>
              <a:t>背景及设计思路</a:t>
            </a:r>
            <a:endParaRPr lang="zh-CN" altLang="en-US" sz="3200" dirty="0" smtClean="0"/>
          </a:p>
        </p:txBody>
      </p:sp>
      <p:grpSp>
        <p:nvGrpSpPr>
          <p:cNvPr id="29" name="组合 13"/>
          <p:cNvGrpSpPr/>
          <p:nvPr/>
        </p:nvGrpSpPr>
        <p:grpSpPr bwMode="auto">
          <a:xfrm>
            <a:off x="665163" y="1357220"/>
            <a:ext cx="225425" cy="309563"/>
            <a:chOff x="0" y="0"/>
            <a:chExt cx="225425" cy="309563"/>
          </a:xfrm>
        </p:grpSpPr>
        <p:sp>
          <p:nvSpPr>
            <p:cNvPr id="30" name="矩形 96"/>
            <p:cNvSpPr>
              <a:spLocks noChangeArrowheads="1"/>
            </p:cNvSpPr>
            <p:nvPr/>
          </p:nvSpPr>
          <p:spPr bwMode="auto">
            <a:xfrm>
              <a:off x="0" y="0"/>
              <a:ext cx="225425" cy="30956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/>
              <a:endParaRPr lang="zh-CN" altLang="en-US" sz="200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2"/>
              </a:endParaRPr>
            </a:p>
          </p:txBody>
        </p:sp>
        <p:sp>
          <p:nvSpPr>
            <p:cNvPr id="31" name="矩形 97"/>
            <p:cNvSpPr>
              <a:spLocks noChangeArrowheads="1"/>
            </p:cNvSpPr>
            <p:nvPr/>
          </p:nvSpPr>
          <p:spPr bwMode="auto">
            <a:xfrm>
              <a:off x="69850" y="96838"/>
              <a:ext cx="85725" cy="115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/>
              <a:endParaRPr lang="zh-CN" altLang="en-US" sz="200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2"/>
              </a:endParaRPr>
            </a:p>
          </p:txBody>
        </p:sp>
      </p:grpSp>
      <p:sp>
        <p:nvSpPr>
          <p:cNvPr id="32" name="文本框 1"/>
          <p:cNvSpPr txBox="1">
            <a:spLocks noChangeArrowheads="1"/>
          </p:cNvSpPr>
          <p:nvPr/>
        </p:nvSpPr>
        <p:spPr bwMode="auto">
          <a:xfrm>
            <a:off x="1028699" y="1166776"/>
            <a:ext cx="3836378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产品设计思路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30CC94-621A-409B-9C0C-FA203D9F02BE}" type="slidenum">
              <a:rPr lang="zh-CN" altLang="en-US" smtClean="0"/>
            </a:fld>
            <a:endParaRPr lang="zh-CN" altLang="en-US"/>
          </a:p>
        </p:txBody>
      </p:sp>
      <p:sp>
        <p:nvSpPr>
          <p:cNvPr id="9" name="Freeform 3"/>
          <p:cNvSpPr/>
          <p:nvPr/>
        </p:nvSpPr>
        <p:spPr bwMode="gray">
          <a:xfrm>
            <a:off x="5628999" y="1724093"/>
            <a:ext cx="1466850" cy="1155700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3500000" scaled="1"/>
            <a:tileRect/>
          </a:gradFill>
          <a:ln w="12700">
            <a:noFill/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3840441" y="3117850"/>
            <a:ext cx="2295525" cy="3258036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gray">
          <a:xfrm>
            <a:off x="4073803" y="2913108"/>
            <a:ext cx="1863725" cy="353967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AutoShape 6"/>
          <p:cNvSpPr>
            <a:spLocks noChangeArrowheads="1"/>
          </p:cNvSpPr>
          <p:nvPr/>
        </p:nvSpPr>
        <p:spPr bwMode="auto">
          <a:xfrm flipH="1">
            <a:off x="5750202" y="3022439"/>
            <a:ext cx="73025" cy="177962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 flipH="1">
            <a:off x="4159528" y="3012914"/>
            <a:ext cx="71438" cy="177962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6658387" y="2616200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gray">
          <a:xfrm>
            <a:off x="6874287" y="2406697"/>
            <a:ext cx="1863725" cy="353966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AutoShape 10"/>
          <p:cNvSpPr>
            <a:spLocks noChangeArrowheads="1"/>
          </p:cNvSpPr>
          <p:nvPr/>
        </p:nvSpPr>
        <p:spPr bwMode="auto">
          <a:xfrm flipH="1">
            <a:off x="8560212" y="2511632"/>
            <a:ext cx="71438" cy="1760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AutoShape 11"/>
          <p:cNvSpPr>
            <a:spLocks noChangeArrowheads="1"/>
          </p:cNvSpPr>
          <p:nvPr/>
        </p:nvSpPr>
        <p:spPr bwMode="auto">
          <a:xfrm flipH="1">
            <a:off x="6977474" y="2511632"/>
            <a:ext cx="71437" cy="176006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12"/>
          <p:cNvSpPr/>
          <p:nvPr/>
        </p:nvSpPr>
        <p:spPr bwMode="gray">
          <a:xfrm>
            <a:off x="2817343" y="2209433"/>
            <a:ext cx="1466850" cy="1157288"/>
          </a:xfrm>
          <a:custGeom>
            <a:avLst/>
            <a:gdLst/>
            <a:ahLst/>
            <a:cxnLst>
              <a:cxn ang="0">
                <a:pos x="0" y="774"/>
              </a:cxn>
              <a:cxn ang="0">
                <a:pos x="2" y="770"/>
              </a:cxn>
              <a:cxn ang="0">
                <a:pos x="8" y="754"/>
              </a:cxn>
              <a:cxn ang="0">
                <a:pos x="16" y="730"/>
              </a:cxn>
              <a:cxn ang="0">
                <a:pos x="32" y="698"/>
              </a:cxn>
              <a:cxn ang="0">
                <a:pos x="50" y="660"/>
              </a:cxn>
              <a:cxn ang="0">
                <a:pos x="76" y="618"/>
              </a:cxn>
              <a:cxn ang="0">
                <a:pos x="106" y="574"/>
              </a:cxn>
              <a:cxn ang="0">
                <a:pos x="142" y="528"/>
              </a:cxn>
              <a:cxn ang="0">
                <a:pos x="186" y="482"/>
              </a:cxn>
              <a:cxn ang="0">
                <a:pos x="236" y="438"/>
              </a:cxn>
              <a:cxn ang="0">
                <a:pos x="294" y="398"/>
              </a:cxn>
              <a:cxn ang="0">
                <a:pos x="360" y="360"/>
              </a:cxn>
              <a:cxn ang="0">
                <a:pos x="426" y="332"/>
              </a:cxn>
              <a:cxn ang="0">
                <a:pos x="488" y="314"/>
              </a:cxn>
              <a:cxn ang="0">
                <a:pos x="544" y="304"/>
              </a:cxn>
              <a:cxn ang="0">
                <a:pos x="594" y="300"/>
              </a:cxn>
              <a:cxn ang="0">
                <a:pos x="638" y="300"/>
              </a:cxn>
              <a:cxn ang="0">
                <a:pos x="678" y="304"/>
              </a:cxn>
              <a:cxn ang="0">
                <a:pos x="710" y="312"/>
              </a:cxn>
              <a:cxn ang="0">
                <a:pos x="736" y="320"/>
              </a:cxn>
              <a:cxn ang="0">
                <a:pos x="754" y="326"/>
              </a:cxn>
              <a:cxn ang="0">
                <a:pos x="766" y="332"/>
              </a:cxn>
              <a:cxn ang="0">
                <a:pos x="770" y="334"/>
              </a:cxn>
              <a:cxn ang="0">
                <a:pos x="680" y="476"/>
              </a:cxn>
              <a:cxn ang="0">
                <a:pos x="982" y="370"/>
              </a:cxn>
              <a:cxn ang="0">
                <a:pos x="912" y="0"/>
              </a:cxn>
              <a:cxn ang="0">
                <a:pos x="854" y="150"/>
              </a:cxn>
              <a:cxn ang="0">
                <a:pos x="850" y="148"/>
              </a:cxn>
              <a:cxn ang="0">
                <a:pos x="838" y="142"/>
              </a:cxn>
              <a:cxn ang="0">
                <a:pos x="822" y="134"/>
              </a:cxn>
              <a:cxn ang="0">
                <a:pos x="798" y="126"/>
              </a:cxn>
              <a:cxn ang="0">
                <a:pos x="768" y="120"/>
              </a:cxn>
              <a:cxn ang="0">
                <a:pos x="732" y="114"/>
              </a:cxn>
              <a:cxn ang="0">
                <a:pos x="692" y="110"/>
              </a:cxn>
              <a:cxn ang="0">
                <a:pos x="646" y="110"/>
              </a:cxn>
              <a:cxn ang="0">
                <a:pos x="596" y="116"/>
              </a:cxn>
              <a:cxn ang="0">
                <a:pos x="540" y="126"/>
              </a:cxn>
              <a:cxn ang="0">
                <a:pos x="482" y="146"/>
              </a:cxn>
              <a:cxn ang="0">
                <a:pos x="422" y="172"/>
              </a:cxn>
              <a:cxn ang="0">
                <a:pos x="356" y="210"/>
              </a:cxn>
              <a:cxn ang="0">
                <a:pos x="290" y="258"/>
              </a:cxn>
              <a:cxn ang="0">
                <a:pos x="230" y="310"/>
              </a:cxn>
              <a:cxn ang="0">
                <a:pos x="178" y="364"/>
              </a:cxn>
              <a:cxn ang="0">
                <a:pos x="136" y="422"/>
              </a:cxn>
              <a:cxn ang="0">
                <a:pos x="100" y="480"/>
              </a:cxn>
              <a:cxn ang="0">
                <a:pos x="72" y="536"/>
              </a:cxn>
              <a:cxn ang="0">
                <a:pos x="48" y="590"/>
              </a:cxn>
              <a:cxn ang="0">
                <a:pos x="30" y="640"/>
              </a:cxn>
              <a:cxn ang="0">
                <a:pos x="18" y="684"/>
              </a:cxn>
              <a:cxn ang="0">
                <a:pos x="8" y="722"/>
              </a:cxn>
              <a:cxn ang="0">
                <a:pos x="4" y="750"/>
              </a:cxn>
              <a:cxn ang="0">
                <a:pos x="0" y="768"/>
              </a:cxn>
              <a:cxn ang="0">
                <a:pos x="0" y="774"/>
              </a:cxn>
            </a:cxnLst>
            <a:rect l="0" t="0" r="r" b="b"/>
            <a:pathLst>
              <a:path w="982" h="774">
                <a:moveTo>
                  <a:pt x="0" y="774"/>
                </a:moveTo>
                <a:lnTo>
                  <a:pt x="2" y="770"/>
                </a:lnTo>
                <a:lnTo>
                  <a:pt x="8" y="754"/>
                </a:lnTo>
                <a:lnTo>
                  <a:pt x="16" y="730"/>
                </a:lnTo>
                <a:lnTo>
                  <a:pt x="32" y="698"/>
                </a:lnTo>
                <a:lnTo>
                  <a:pt x="50" y="660"/>
                </a:lnTo>
                <a:lnTo>
                  <a:pt x="76" y="618"/>
                </a:lnTo>
                <a:lnTo>
                  <a:pt x="106" y="574"/>
                </a:lnTo>
                <a:lnTo>
                  <a:pt x="142" y="528"/>
                </a:lnTo>
                <a:lnTo>
                  <a:pt x="186" y="482"/>
                </a:lnTo>
                <a:lnTo>
                  <a:pt x="236" y="438"/>
                </a:lnTo>
                <a:lnTo>
                  <a:pt x="294" y="398"/>
                </a:lnTo>
                <a:lnTo>
                  <a:pt x="360" y="360"/>
                </a:lnTo>
                <a:lnTo>
                  <a:pt x="426" y="332"/>
                </a:lnTo>
                <a:lnTo>
                  <a:pt x="488" y="314"/>
                </a:lnTo>
                <a:lnTo>
                  <a:pt x="544" y="304"/>
                </a:lnTo>
                <a:lnTo>
                  <a:pt x="594" y="300"/>
                </a:lnTo>
                <a:lnTo>
                  <a:pt x="638" y="300"/>
                </a:lnTo>
                <a:lnTo>
                  <a:pt x="678" y="304"/>
                </a:lnTo>
                <a:lnTo>
                  <a:pt x="710" y="312"/>
                </a:lnTo>
                <a:lnTo>
                  <a:pt x="736" y="320"/>
                </a:lnTo>
                <a:lnTo>
                  <a:pt x="754" y="326"/>
                </a:lnTo>
                <a:lnTo>
                  <a:pt x="766" y="332"/>
                </a:lnTo>
                <a:lnTo>
                  <a:pt x="770" y="334"/>
                </a:lnTo>
                <a:lnTo>
                  <a:pt x="680" y="476"/>
                </a:lnTo>
                <a:lnTo>
                  <a:pt x="982" y="370"/>
                </a:lnTo>
                <a:lnTo>
                  <a:pt x="912" y="0"/>
                </a:lnTo>
                <a:lnTo>
                  <a:pt x="854" y="150"/>
                </a:lnTo>
                <a:lnTo>
                  <a:pt x="850" y="148"/>
                </a:lnTo>
                <a:lnTo>
                  <a:pt x="838" y="142"/>
                </a:lnTo>
                <a:lnTo>
                  <a:pt x="822" y="134"/>
                </a:lnTo>
                <a:lnTo>
                  <a:pt x="798" y="126"/>
                </a:lnTo>
                <a:lnTo>
                  <a:pt x="768" y="120"/>
                </a:lnTo>
                <a:lnTo>
                  <a:pt x="732" y="114"/>
                </a:lnTo>
                <a:lnTo>
                  <a:pt x="692" y="110"/>
                </a:lnTo>
                <a:lnTo>
                  <a:pt x="646" y="110"/>
                </a:lnTo>
                <a:lnTo>
                  <a:pt x="596" y="116"/>
                </a:lnTo>
                <a:lnTo>
                  <a:pt x="540" y="126"/>
                </a:lnTo>
                <a:lnTo>
                  <a:pt x="482" y="146"/>
                </a:lnTo>
                <a:lnTo>
                  <a:pt x="422" y="172"/>
                </a:lnTo>
                <a:lnTo>
                  <a:pt x="356" y="210"/>
                </a:lnTo>
                <a:lnTo>
                  <a:pt x="290" y="258"/>
                </a:lnTo>
                <a:lnTo>
                  <a:pt x="230" y="310"/>
                </a:lnTo>
                <a:lnTo>
                  <a:pt x="178" y="364"/>
                </a:lnTo>
                <a:lnTo>
                  <a:pt x="136" y="422"/>
                </a:lnTo>
                <a:lnTo>
                  <a:pt x="100" y="480"/>
                </a:lnTo>
                <a:lnTo>
                  <a:pt x="72" y="536"/>
                </a:lnTo>
                <a:lnTo>
                  <a:pt x="48" y="590"/>
                </a:lnTo>
                <a:lnTo>
                  <a:pt x="30" y="640"/>
                </a:lnTo>
                <a:lnTo>
                  <a:pt x="18" y="684"/>
                </a:lnTo>
                <a:lnTo>
                  <a:pt x="8" y="722"/>
                </a:lnTo>
                <a:lnTo>
                  <a:pt x="4" y="750"/>
                </a:lnTo>
                <a:lnTo>
                  <a:pt x="0" y="768"/>
                </a:lnTo>
                <a:lnTo>
                  <a:pt x="0" y="774"/>
                </a:lnTo>
              </a:path>
            </a:pathLst>
          </a:cu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3500000" scaled="1"/>
            <a:tileRect/>
          </a:gradFill>
          <a:ln w="12700">
            <a:noFill/>
            <a:prstDash val="solid"/>
            <a:rou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Text Box 13"/>
          <p:cNvSpPr txBox="1">
            <a:spLocks noChangeArrowheads="1"/>
          </p:cNvSpPr>
          <p:nvPr/>
        </p:nvSpPr>
        <p:spPr bwMode="gray">
          <a:xfrm>
            <a:off x="4482326" y="2911406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noProof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总体原则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 Box 14"/>
          <p:cNvSpPr txBox="1">
            <a:spLocks noChangeArrowheads="1"/>
          </p:cNvSpPr>
          <p:nvPr/>
        </p:nvSpPr>
        <p:spPr bwMode="gray">
          <a:xfrm>
            <a:off x="7305035" y="2416106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产品定义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AutoShape 4"/>
          <p:cNvSpPr>
            <a:spLocks noChangeArrowheads="1"/>
          </p:cNvSpPr>
          <p:nvPr/>
        </p:nvSpPr>
        <p:spPr bwMode="auto">
          <a:xfrm>
            <a:off x="1001202" y="3670359"/>
            <a:ext cx="2295525" cy="3155950"/>
          </a:xfrm>
          <a:prstGeom prst="roundRect">
            <a:avLst>
              <a:gd name="adj" fmla="val 4690"/>
            </a:avLst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7" name="AutoShape 5"/>
          <p:cNvSpPr>
            <a:spLocks noChangeArrowheads="1"/>
          </p:cNvSpPr>
          <p:nvPr/>
        </p:nvSpPr>
        <p:spPr bwMode="gray">
          <a:xfrm>
            <a:off x="1234564" y="3465617"/>
            <a:ext cx="1863725" cy="353967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AutoShape 6"/>
          <p:cNvSpPr>
            <a:spLocks noChangeArrowheads="1"/>
          </p:cNvSpPr>
          <p:nvPr/>
        </p:nvSpPr>
        <p:spPr bwMode="auto">
          <a:xfrm flipH="1">
            <a:off x="2910963" y="3574948"/>
            <a:ext cx="73025" cy="177962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AutoShape 7"/>
          <p:cNvSpPr>
            <a:spLocks noChangeArrowheads="1"/>
          </p:cNvSpPr>
          <p:nvPr/>
        </p:nvSpPr>
        <p:spPr bwMode="auto">
          <a:xfrm flipH="1">
            <a:off x="1320289" y="3565423"/>
            <a:ext cx="71438" cy="177962"/>
          </a:xfrm>
          <a:prstGeom prst="octagon">
            <a:avLst>
              <a:gd name="adj" fmla="val 29287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gray">
          <a:xfrm>
            <a:off x="1643087" y="3463915"/>
            <a:ext cx="100540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noProof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设计思路</a:t>
            </a:r>
            <a:endParaRPr kumimoji="0" lang="en-US" altLang="zh-CN" sz="16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3"/>
          <p:cNvSpPr>
            <a:spLocks noChangeArrowheads="1"/>
          </p:cNvSpPr>
          <p:nvPr/>
        </p:nvSpPr>
        <p:spPr bwMode="auto">
          <a:xfrm>
            <a:off x="1053259" y="3924231"/>
            <a:ext cx="2133600" cy="2631490"/>
          </a:xfrm>
          <a:prstGeom prst="rect">
            <a:avLst/>
          </a:prstGeom>
          <a:noFill/>
          <a:ln w="9525">
            <a:noFill/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857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p"/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贸易背景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通过政府平台等信息渠道获取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p"/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经营数据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中标通知书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政府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采购合同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p"/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风险抓手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以财政支付资金还款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3"/>
          <p:cNvSpPr>
            <a:spLocks noChangeArrowheads="1"/>
          </p:cNvSpPr>
          <p:nvPr/>
        </p:nvSpPr>
        <p:spPr bwMode="auto">
          <a:xfrm>
            <a:off x="6766411" y="3009041"/>
            <a:ext cx="2133600" cy="2491451"/>
          </a:xfrm>
          <a:prstGeom prst="rect">
            <a:avLst/>
          </a:prstGeom>
          <a:noFill/>
          <a:ln w="9525">
            <a:noFill/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857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indent="0"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政府采购贷款业务是指在政府采购公开招标采购方式下，我行根据政府采购中标通知书或合同，以政府财政支付资金为主要还款来源，通过封闭回款路径等方式，为中标小企业提供的融资服务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3"/>
          <p:cNvSpPr>
            <a:spLocks noChangeArrowheads="1"/>
          </p:cNvSpPr>
          <p:nvPr/>
        </p:nvSpPr>
        <p:spPr bwMode="auto">
          <a:xfrm>
            <a:off x="3873792" y="3244259"/>
            <a:ext cx="2262174" cy="3131627"/>
          </a:xfrm>
          <a:prstGeom prst="rect">
            <a:avLst/>
          </a:prstGeom>
          <a:noFill/>
          <a:ln w="9525">
            <a:noFill/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857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p"/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信息真实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政采平台、政采中心公开发布的项目、中标信息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p"/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风控要点：封闭回款路径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85750"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在政府采购合同中明确约定回款账户</a:t>
            </a:r>
            <a:endParaRPr lang="zh-CN" altLang="en-US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285750"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Ø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合同在政采办备案，不得私自变更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25000"/>
              </a:lnSpc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p"/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批量获客</a:t>
            </a:r>
            <a:endParaRPr lang="en-US" altLang="zh-CN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直接连接符 35"/>
          <p:cNvCxnSpPr/>
          <p:nvPr/>
        </p:nvCxnSpPr>
        <p:spPr>
          <a:xfrm>
            <a:off x="2282196" y="4773266"/>
            <a:ext cx="1005703" cy="630934"/>
          </a:xfrm>
          <a:prstGeom prst="line">
            <a:avLst/>
          </a:prstGeom>
          <a:ln w="12700">
            <a:solidFill>
              <a:schemeClr val="accent3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153242" y="3309581"/>
            <a:ext cx="1071437" cy="3126388"/>
            <a:chOff x="2083038" y="1810545"/>
            <a:chExt cx="1071437" cy="3126388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083038" y="3985758"/>
              <a:ext cx="1003858" cy="951175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2464786" y="2742530"/>
              <a:ext cx="658987" cy="276936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210594" y="1810545"/>
              <a:ext cx="943881" cy="581419"/>
            </a:xfrm>
            <a:prstGeom prst="line">
              <a:avLst/>
            </a:prstGeom>
            <a:ln w="12700">
              <a:solidFill>
                <a:schemeClr val="accent3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756798" y="3879418"/>
            <a:ext cx="1965892" cy="1694734"/>
            <a:chOff x="686594" y="1868411"/>
            <a:chExt cx="1965892" cy="1694734"/>
          </a:xfrm>
        </p:grpSpPr>
        <p:sp>
          <p:nvSpPr>
            <p:cNvPr id="8" name="六边形 7"/>
            <p:cNvSpPr/>
            <p:nvPr/>
          </p:nvSpPr>
          <p:spPr>
            <a:xfrm>
              <a:off x="686594" y="1868411"/>
              <a:ext cx="1965892" cy="1694734"/>
            </a:xfrm>
            <a:prstGeom prst="hexagon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700590" y="2295882"/>
              <a:ext cx="1918188" cy="8309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31" tIns="45716" rIns="91431" bIns="45716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小企业</a:t>
              </a:r>
              <a:endPara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政采贷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”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955712" y="2801706"/>
            <a:ext cx="1001486" cy="863350"/>
            <a:chOff x="2885508" y="1226469"/>
            <a:chExt cx="1001486" cy="863350"/>
          </a:xfrm>
        </p:grpSpPr>
        <p:sp>
          <p:nvSpPr>
            <p:cNvPr id="11" name="六边形 10"/>
            <p:cNvSpPr/>
            <p:nvPr/>
          </p:nvSpPr>
          <p:spPr>
            <a:xfrm>
              <a:off x="2885508" y="1226469"/>
              <a:ext cx="1001486" cy="863350"/>
            </a:xfrm>
            <a:prstGeom prst="hexagon">
              <a:avLst/>
            </a:prstGeom>
            <a:solidFill>
              <a:srgbClr val="FF6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3102850" y="1352739"/>
              <a:ext cx="595017" cy="584767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31" tIns="45716" rIns="91431" bIns="45716">
              <a:spAutoFit/>
            </a:bodyPr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准入</a:t>
              </a:r>
              <a:endPara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条件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4" name="六边形 13"/>
          <p:cNvSpPr/>
          <p:nvPr/>
        </p:nvSpPr>
        <p:spPr>
          <a:xfrm>
            <a:off x="2955712" y="3913379"/>
            <a:ext cx="1001486" cy="863350"/>
          </a:xfrm>
          <a:prstGeom prst="hexagon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>
            <a:off x="2955712" y="6120381"/>
            <a:ext cx="1001486" cy="863350"/>
          </a:xfrm>
          <a:prstGeom prst="hexagon">
            <a:avLst/>
          </a:prstGeom>
          <a:solidFill>
            <a:srgbClr val="92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1"/>
          <p:cNvSpPr>
            <a:spLocks noChangeArrowheads="1"/>
          </p:cNvSpPr>
          <p:nvPr/>
        </p:nvSpPr>
        <p:spPr bwMode="gray">
          <a:xfrm>
            <a:off x="4237614" y="3923112"/>
            <a:ext cx="4601588" cy="891780"/>
          </a:xfrm>
          <a:prstGeom prst="roundRect">
            <a:avLst>
              <a:gd name="adj" fmla="val 11505"/>
            </a:avLst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lIns="68589" tIns="34295" rIns="68589" bIns="3429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项目授信：金额、期限</a:t>
            </a:r>
            <a:endParaRPr kumimoji="0" lang="en-US" altLang="zh-CN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Ø"/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户贷款：用途、金额、期限、担保方式等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文本1"/>
          <p:cNvSpPr>
            <a:spLocks noChangeArrowheads="1"/>
          </p:cNvSpPr>
          <p:nvPr/>
        </p:nvSpPr>
        <p:spPr bwMode="gray">
          <a:xfrm>
            <a:off x="4237614" y="6142751"/>
            <a:ext cx="4601588" cy="891780"/>
          </a:xfrm>
          <a:prstGeom prst="roundRect">
            <a:avLst>
              <a:gd name="adj" fmla="val 11505"/>
            </a:avLst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lIns="68589" tIns="34295" rIns="68589" bIns="3429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项目：台账更新、贷后检查、项目终止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户：档案管理、贷后检查、退出机制、贷后预警等</a:t>
            </a:r>
            <a:endParaRPr lang="zh-CN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157100" y="4034401"/>
            <a:ext cx="595017" cy="58476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授信</a:t>
            </a:r>
            <a:endParaRPr lang="en-US" altLang="zh-CN" sz="1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要素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168884" y="6259672"/>
            <a:ext cx="595017" cy="58476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贷后</a:t>
            </a:r>
            <a:endParaRPr lang="en-US" altLang="zh-CN" sz="1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管理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9" name="组合 13"/>
          <p:cNvGrpSpPr/>
          <p:nvPr/>
        </p:nvGrpSpPr>
        <p:grpSpPr bwMode="auto">
          <a:xfrm>
            <a:off x="665163" y="1357220"/>
            <a:ext cx="225425" cy="309563"/>
            <a:chOff x="0" y="0"/>
            <a:chExt cx="225425" cy="309563"/>
          </a:xfrm>
        </p:grpSpPr>
        <p:sp>
          <p:nvSpPr>
            <p:cNvPr id="30" name="矩形 96"/>
            <p:cNvSpPr>
              <a:spLocks noChangeArrowheads="1"/>
            </p:cNvSpPr>
            <p:nvPr/>
          </p:nvSpPr>
          <p:spPr bwMode="auto">
            <a:xfrm>
              <a:off x="0" y="0"/>
              <a:ext cx="225425" cy="30956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/>
              <a:endParaRPr lang="zh-CN" altLang="en-US" sz="200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2"/>
              </a:endParaRPr>
            </a:p>
          </p:txBody>
        </p:sp>
        <p:sp>
          <p:nvSpPr>
            <p:cNvPr id="31" name="矩形 97"/>
            <p:cNvSpPr>
              <a:spLocks noChangeArrowheads="1"/>
            </p:cNvSpPr>
            <p:nvPr/>
          </p:nvSpPr>
          <p:spPr bwMode="auto">
            <a:xfrm>
              <a:off x="69850" y="96838"/>
              <a:ext cx="85725" cy="115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/>
              <a:endParaRPr lang="zh-CN" altLang="en-US" sz="200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2"/>
              </a:endParaRPr>
            </a:p>
          </p:txBody>
        </p:sp>
      </p:grpSp>
      <p:sp>
        <p:nvSpPr>
          <p:cNvPr id="32" name="文本框 1"/>
          <p:cNvSpPr txBox="1">
            <a:spLocks noChangeArrowheads="1"/>
          </p:cNvSpPr>
          <p:nvPr/>
        </p:nvSpPr>
        <p:spPr bwMode="auto">
          <a:xfrm>
            <a:off x="1028699" y="1166776"/>
            <a:ext cx="383637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整体框架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30CC94-621A-409B-9C0C-FA203D9F02BE}" type="slidenum">
              <a:rPr lang="zh-CN" altLang="en-US" smtClean="0"/>
            </a:fld>
            <a:endParaRPr lang="zh-CN" altLang="en-US"/>
          </a:p>
        </p:txBody>
      </p:sp>
      <p:sp>
        <p:nvSpPr>
          <p:cNvPr id="26" name="标题 1"/>
          <p:cNvSpPr>
            <a:spLocks noGrp="1" noChangeArrowheads="1"/>
          </p:cNvSpPr>
          <p:nvPr>
            <p:ph type="title"/>
          </p:nvPr>
        </p:nvSpPr>
        <p:spPr>
          <a:xfrm>
            <a:off x="990600" y="377825"/>
            <a:ext cx="8566150" cy="696913"/>
          </a:xfrm>
        </p:spPr>
        <p:txBody>
          <a:bodyPr/>
          <a:lstStyle/>
          <a:p>
            <a:pPr eaLnBrk="1" hangingPunct="1"/>
            <a:r>
              <a:rPr lang="zh-CN" altLang="en-US" sz="3200" dirty="0" smtClean="0"/>
              <a:t> 产品要点介绍</a:t>
            </a:r>
            <a:endParaRPr lang="zh-CN" altLang="en-US" sz="3200" dirty="0"/>
          </a:p>
        </p:txBody>
      </p:sp>
      <p:sp>
        <p:nvSpPr>
          <p:cNvPr id="28" name="六边形 27"/>
          <p:cNvSpPr/>
          <p:nvPr/>
        </p:nvSpPr>
        <p:spPr>
          <a:xfrm>
            <a:off x="2949088" y="5035468"/>
            <a:ext cx="1001486" cy="863350"/>
          </a:xfrm>
          <a:prstGeom prst="hexagon">
            <a:avLst/>
          </a:prstGeom>
          <a:solidFill>
            <a:srgbClr val="D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1"/>
          <p:cNvSpPr>
            <a:spLocks noChangeArrowheads="1"/>
          </p:cNvSpPr>
          <p:nvPr/>
        </p:nvSpPr>
        <p:spPr bwMode="gray">
          <a:xfrm>
            <a:off x="4230990" y="5045201"/>
            <a:ext cx="4608212" cy="891780"/>
          </a:xfrm>
          <a:prstGeom prst="roundRect">
            <a:avLst>
              <a:gd name="adj" fmla="val 11505"/>
            </a:avLst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lIns="68589" tIns="34295" rIns="68589" bIns="3429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：项目调查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项目审核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项目审查审批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：客户筛选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贷前调查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授信审查审批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回款账户开立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签订合同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质押登记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放款</a:t>
            </a:r>
            <a:endParaRPr lang="zh-CN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170354" y="5156490"/>
            <a:ext cx="595017" cy="584767"/>
          </a:xfrm>
          <a:prstGeom prst="rect">
            <a:avLst/>
          </a:prstGeom>
          <a:noFill/>
          <a:ln>
            <a:noFill/>
          </a:ln>
        </p:spPr>
        <p:txBody>
          <a:bodyPr wrap="none" lIns="91431" tIns="45716" rIns="91431" bIns="45716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操作</a:t>
            </a:r>
            <a:endParaRPr lang="en-US" altLang="zh-CN" sz="1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流程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8" name="文本1"/>
          <p:cNvSpPr>
            <a:spLocks noChangeArrowheads="1"/>
          </p:cNvSpPr>
          <p:nvPr/>
        </p:nvSpPr>
        <p:spPr bwMode="gray">
          <a:xfrm>
            <a:off x="4230990" y="2801706"/>
            <a:ext cx="4608212" cy="891780"/>
          </a:xfrm>
          <a:prstGeom prst="roundRect">
            <a:avLst>
              <a:gd name="adj" fmla="val 11505"/>
            </a:avLst>
          </a:prstGeom>
          <a:solidFill>
            <a:schemeClr val="accent2">
              <a:lumMod val="20000"/>
              <a:lumOff val="80000"/>
            </a:schemeClr>
          </a:solidFill>
          <a:ln w="28575" cap="flat" cmpd="sng" algn="ctr">
            <a:noFill/>
            <a:prstDash val="solid"/>
          </a:ln>
          <a:effectLst/>
        </p:spPr>
        <p:txBody>
          <a:bodyPr lIns="68589" tIns="34295" rIns="68589" bIns="3429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0" indent="-285750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项目准入条件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lvl="0" indent="-285750">
              <a:lnSpc>
                <a:spcPct val="120000"/>
              </a:lnSpc>
              <a:buClr>
                <a:srgbClr val="C00000"/>
              </a:buClr>
              <a:buFont typeface="Wingdings" panose="05000000000000000000" pitchFamily="2" charset="2"/>
              <a:buChar char="Ø"/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借款企业准入条件</a:t>
            </a:r>
            <a:endParaRPr kumimoji="0" lang="zh-CN" altLang="zh-CN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20738" y="1872553"/>
            <a:ext cx="8229477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b="1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产品定义</a:t>
            </a:r>
            <a:r>
              <a:rPr lang="zh-CN" altLang="en-US" sz="16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：</a:t>
            </a:r>
            <a:r>
              <a:rPr lang="zh-CN" altLang="zh-CN" sz="16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</a:t>
            </a:r>
            <a:r>
              <a:rPr lang="zh-CN" altLang="zh-CN" sz="16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政府采购公开招标采购方式下</a:t>
            </a:r>
            <a:r>
              <a:rPr lang="zh-CN" altLang="zh-CN" sz="16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，根据</a:t>
            </a:r>
            <a:r>
              <a:rPr lang="zh-CN" altLang="zh-CN" sz="16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政府采购中标通知书或合同，以政府财政支付资金为主要还款来源，通过封闭回款路径等方式，</a:t>
            </a:r>
            <a:r>
              <a:rPr lang="zh-CN" altLang="zh-CN" sz="16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为小</a:t>
            </a:r>
            <a:r>
              <a:rPr lang="zh-CN" altLang="zh-CN" sz="16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微</a:t>
            </a:r>
            <a:r>
              <a:rPr lang="zh-CN" altLang="zh-CN" sz="1600" kern="1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企业提供融资服务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13"/>
          <p:cNvGrpSpPr/>
          <p:nvPr/>
        </p:nvGrpSpPr>
        <p:grpSpPr bwMode="auto">
          <a:xfrm>
            <a:off x="665163" y="1357220"/>
            <a:ext cx="225425" cy="309563"/>
            <a:chOff x="0" y="0"/>
            <a:chExt cx="225425" cy="309563"/>
          </a:xfrm>
        </p:grpSpPr>
        <p:sp>
          <p:nvSpPr>
            <p:cNvPr id="30" name="矩形 96"/>
            <p:cNvSpPr>
              <a:spLocks noChangeArrowheads="1"/>
            </p:cNvSpPr>
            <p:nvPr/>
          </p:nvSpPr>
          <p:spPr bwMode="auto">
            <a:xfrm>
              <a:off x="0" y="0"/>
              <a:ext cx="225425" cy="30956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/>
              <a:endParaRPr lang="zh-CN" altLang="en-US" sz="200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2"/>
              </a:endParaRPr>
            </a:p>
          </p:txBody>
        </p:sp>
        <p:sp>
          <p:nvSpPr>
            <p:cNvPr id="31" name="矩形 97"/>
            <p:cNvSpPr>
              <a:spLocks noChangeArrowheads="1"/>
            </p:cNvSpPr>
            <p:nvPr/>
          </p:nvSpPr>
          <p:spPr bwMode="auto">
            <a:xfrm>
              <a:off x="69850" y="96838"/>
              <a:ext cx="85725" cy="115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/>
              <a:endParaRPr lang="zh-CN" altLang="en-US" sz="200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2"/>
              </a:endParaRPr>
            </a:p>
          </p:txBody>
        </p:sp>
      </p:grpSp>
      <p:sp>
        <p:nvSpPr>
          <p:cNvPr id="32" name="文本框 1"/>
          <p:cNvSpPr txBox="1">
            <a:spLocks noChangeArrowheads="1"/>
          </p:cNvSpPr>
          <p:nvPr/>
        </p:nvSpPr>
        <p:spPr bwMode="auto">
          <a:xfrm>
            <a:off x="1028699" y="1166776"/>
            <a:ext cx="3836378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准入条件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30CC94-621A-409B-9C0C-FA203D9F02BE}" type="slidenum">
              <a:rPr lang="zh-CN" altLang="en-US" smtClean="0"/>
            </a:fld>
            <a:endParaRPr lang="zh-CN" altLang="en-US"/>
          </a:p>
        </p:txBody>
      </p:sp>
      <p:sp>
        <p:nvSpPr>
          <p:cNvPr id="26" name="标题 1"/>
          <p:cNvSpPr>
            <a:spLocks noGrp="1" noChangeArrowheads="1"/>
          </p:cNvSpPr>
          <p:nvPr>
            <p:ph type="title"/>
          </p:nvPr>
        </p:nvSpPr>
        <p:spPr>
          <a:xfrm>
            <a:off x="990600" y="377825"/>
            <a:ext cx="8566150" cy="696913"/>
          </a:xfrm>
        </p:spPr>
        <p:txBody>
          <a:bodyPr/>
          <a:lstStyle/>
          <a:p>
            <a:pPr eaLnBrk="1" hangingPunct="1"/>
            <a:r>
              <a:rPr lang="zh-CN" altLang="en-US" sz="3200" dirty="0" smtClean="0"/>
              <a:t> 产品要点介绍</a:t>
            </a:r>
            <a:endParaRPr lang="zh-CN" altLang="en-US" sz="3200" dirty="0"/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gray">
          <a:xfrm>
            <a:off x="3189442" y="1967041"/>
            <a:ext cx="3550049" cy="574675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38100" algn="ctr">
            <a:solidFill>
              <a:srgbClr val="FFFFFF"/>
            </a:solidFill>
            <a:rou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项目准入条件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gray">
          <a:xfrm>
            <a:off x="1026052" y="2710223"/>
            <a:ext cx="7886512" cy="1772326"/>
          </a:xfrm>
          <a:prstGeom prst="upArrow">
            <a:avLst>
              <a:gd name="adj1" fmla="val 57824"/>
              <a:gd name="adj2" fmla="val 54398"/>
            </a:avLst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22000">
                <a:srgbClr val="C00000">
                  <a:tint val="44500"/>
                  <a:satMod val="160000"/>
                </a:srgbClr>
              </a:gs>
              <a:gs pos="66000">
                <a:srgbClr val="FFF3F3"/>
              </a:gs>
              <a:gs pos="48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 algn="ctr">
            <a:noFill/>
            <a:miter lim="800000"/>
          </a:ln>
          <a:effectLst>
            <a:softEdge rad="12700"/>
          </a:effec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gray">
          <a:xfrm>
            <a:off x="838132" y="3904271"/>
            <a:ext cx="1838325" cy="2864279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  <a:rou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gray">
          <a:xfrm>
            <a:off x="5104743" y="3904271"/>
            <a:ext cx="1838325" cy="2864279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  <a:rou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gray">
          <a:xfrm>
            <a:off x="7224528" y="3904271"/>
            <a:ext cx="1838325" cy="2864279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  <a:rou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gray">
          <a:xfrm>
            <a:off x="2965078" y="3904271"/>
            <a:ext cx="1838325" cy="2864279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  <a:rou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3007938" y="4080382"/>
            <a:ext cx="1712336" cy="2531462"/>
          </a:xfrm>
          <a:prstGeom prst="rect">
            <a:avLst/>
          </a:prstGeom>
          <a:noFill/>
          <a:ln w="9525">
            <a:noFill/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65430" indent="-26543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63525" indent="-263525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p"/>
            </a:pP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政采代</a:t>
            </a: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</a:t>
            </a: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机构</a:t>
            </a:r>
            <a:endParaRPr lang="en-US" altLang="zh-CN" sz="14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持有资格证书，且在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公告的代理机构名单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endParaRPr lang="en-US" altLang="zh-CN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无不良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行为，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未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受过处罚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从事代理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业务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年以上，记录良好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提供招投标及采购项目信息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对中标企业准入管理严格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5167737" y="4103465"/>
            <a:ext cx="1712336" cy="2531462"/>
          </a:xfrm>
          <a:prstGeom prst="rect">
            <a:avLst/>
          </a:prstGeom>
          <a:noFill/>
          <a:ln w="9525">
            <a:noFill/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65430" indent="-26543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63525" indent="-263525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p"/>
            </a:pP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政府采购付款人</a:t>
            </a:r>
            <a:endParaRPr lang="en-US" altLang="zh-CN" sz="14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财政实力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及预算能覆盖当年采购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endParaRPr lang="en-US" altLang="zh-CN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获得当地政府授权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可使用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财政资金支付采购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款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支付信用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良好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能锁定回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款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账户进行付款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近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年未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出现不良舆论报道，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无拖欠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或恶意违约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行为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7297461" y="4102176"/>
            <a:ext cx="1712336" cy="2531462"/>
          </a:xfrm>
          <a:prstGeom prst="rect">
            <a:avLst/>
          </a:prstGeom>
          <a:noFill/>
          <a:ln w="9525">
            <a:noFill/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65430" indent="-26543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63525" indent="-263525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p"/>
            </a:pP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政府采购合同</a:t>
            </a:r>
            <a:endParaRPr lang="en-US" altLang="zh-CN" sz="14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明确采购回款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账户为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我行保证金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账户</a:t>
            </a:r>
            <a:endParaRPr lang="en-US" altLang="zh-CN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明确付款的时间、各个节点及方式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财政部门备案，且备案后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无法私自变更合同要素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可通过系统对接等方式实现</a:t>
            </a:r>
            <a:endParaRPr lang="en-US" altLang="zh-CN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银行可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查询备案的合同信息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3"/>
          <p:cNvSpPr>
            <a:spLocks noChangeArrowheads="1"/>
          </p:cNvSpPr>
          <p:nvPr/>
        </p:nvSpPr>
        <p:spPr bwMode="auto">
          <a:xfrm>
            <a:off x="874337" y="4080383"/>
            <a:ext cx="1712336" cy="2346796"/>
          </a:xfrm>
          <a:prstGeom prst="rect">
            <a:avLst/>
          </a:prstGeom>
          <a:noFill/>
          <a:ln w="9525">
            <a:noFill/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65430" indent="-26543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63525" indent="-263525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p"/>
            </a:pP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地方政府</a:t>
            </a:r>
            <a:endParaRPr lang="en-US" altLang="zh-CN" sz="14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符合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《2016</a:t>
            </a: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年政府融资业务授信指引</a:t>
            </a:r>
            <a:r>
              <a:rPr lang="en-US" altLang="zh-CN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</a:t>
            </a:r>
            <a:endParaRPr lang="en-US" altLang="zh-CN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优先支持省级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、直辖市、省会城市及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计划单列市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其他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层级地方政府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准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入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条件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just"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区域财政实力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 algn="just"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区域偿债指标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13"/>
          <p:cNvGrpSpPr/>
          <p:nvPr/>
        </p:nvGrpSpPr>
        <p:grpSpPr bwMode="auto">
          <a:xfrm>
            <a:off x="665163" y="1357220"/>
            <a:ext cx="225425" cy="309563"/>
            <a:chOff x="0" y="0"/>
            <a:chExt cx="225425" cy="309563"/>
          </a:xfrm>
        </p:grpSpPr>
        <p:sp>
          <p:nvSpPr>
            <p:cNvPr id="30" name="矩形 96"/>
            <p:cNvSpPr>
              <a:spLocks noChangeArrowheads="1"/>
            </p:cNvSpPr>
            <p:nvPr/>
          </p:nvSpPr>
          <p:spPr bwMode="auto">
            <a:xfrm>
              <a:off x="0" y="0"/>
              <a:ext cx="225425" cy="30956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/>
              <a:endParaRPr lang="zh-CN" altLang="en-US" sz="200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2"/>
              </a:endParaRPr>
            </a:p>
          </p:txBody>
        </p:sp>
        <p:sp>
          <p:nvSpPr>
            <p:cNvPr id="31" name="矩形 97"/>
            <p:cNvSpPr>
              <a:spLocks noChangeArrowheads="1"/>
            </p:cNvSpPr>
            <p:nvPr/>
          </p:nvSpPr>
          <p:spPr bwMode="auto">
            <a:xfrm>
              <a:off x="69850" y="96838"/>
              <a:ext cx="85725" cy="115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/>
              <a:endParaRPr lang="zh-CN" altLang="en-US" sz="200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2"/>
              </a:endParaRPr>
            </a:p>
          </p:txBody>
        </p:sp>
      </p:grpSp>
      <p:sp>
        <p:nvSpPr>
          <p:cNvPr id="32" name="文本框 1"/>
          <p:cNvSpPr txBox="1">
            <a:spLocks noChangeArrowheads="1"/>
          </p:cNvSpPr>
          <p:nvPr/>
        </p:nvSpPr>
        <p:spPr bwMode="auto">
          <a:xfrm>
            <a:off x="1028699" y="1166776"/>
            <a:ext cx="3836378" cy="581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准入条件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>
          <a:xfrm>
            <a:off x="9227976" y="7205663"/>
            <a:ext cx="328774" cy="414337"/>
          </a:xfrm>
        </p:spPr>
        <p:txBody>
          <a:bodyPr/>
          <a:lstStyle/>
          <a:p>
            <a:pPr>
              <a:defRPr/>
            </a:pPr>
            <a:fld id="{DA30CC94-621A-409B-9C0C-FA203D9F02BE}" type="slidenum">
              <a:rPr lang="zh-CN" altLang="en-US" smtClean="0"/>
            </a:fld>
            <a:endParaRPr lang="zh-CN" altLang="en-US"/>
          </a:p>
        </p:txBody>
      </p:sp>
      <p:sp>
        <p:nvSpPr>
          <p:cNvPr id="26" name="标题 1"/>
          <p:cNvSpPr>
            <a:spLocks noGrp="1" noChangeArrowheads="1"/>
          </p:cNvSpPr>
          <p:nvPr>
            <p:ph type="title"/>
          </p:nvPr>
        </p:nvSpPr>
        <p:spPr>
          <a:xfrm>
            <a:off x="990600" y="377825"/>
            <a:ext cx="8566150" cy="696913"/>
          </a:xfrm>
        </p:spPr>
        <p:txBody>
          <a:bodyPr/>
          <a:lstStyle/>
          <a:p>
            <a:pPr eaLnBrk="1" hangingPunct="1"/>
            <a:r>
              <a:rPr lang="zh-CN" altLang="en-US" sz="3200" dirty="0" smtClean="0"/>
              <a:t>  产品要点介绍</a:t>
            </a:r>
            <a:endParaRPr lang="zh-CN" altLang="en-US" sz="3200" dirty="0"/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gray">
          <a:xfrm>
            <a:off x="3189442" y="1967041"/>
            <a:ext cx="3550049" cy="574675"/>
          </a:xfrm>
          <a:prstGeom prst="roundRect">
            <a:avLst>
              <a:gd name="adj" fmla="val 50000"/>
            </a:avLst>
          </a:prstGeom>
          <a:solidFill>
            <a:srgbClr val="C0504D"/>
          </a:solidFill>
          <a:ln w="38100" algn="ctr">
            <a:solidFill>
              <a:srgbClr val="FFFFFF"/>
            </a:solidFill>
            <a:rou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000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借款企业</a:t>
            </a:r>
            <a:r>
              <a:rPr lang="zh-CN" altLang="en-US" sz="2000" b="1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准入条件</a:t>
            </a:r>
            <a:endParaRPr kumimoji="0" lang="en-US" altLang="zh-CN" sz="20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gray">
          <a:xfrm>
            <a:off x="1026052" y="2710223"/>
            <a:ext cx="7886512" cy="1772326"/>
          </a:xfrm>
          <a:prstGeom prst="upArrow">
            <a:avLst>
              <a:gd name="adj1" fmla="val 57824"/>
              <a:gd name="adj2" fmla="val 54398"/>
            </a:avLst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22000">
                <a:srgbClr val="C00000">
                  <a:tint val="44500"/>
                  <a:satMod val="160000"/>
                </a:srgbClr>
              </a:gs>
              <a:gs pos="66000">
                <a:srgbClr val="FFF3F3"/>
              </a:gs>
              <a:gs pos="48000">
                <a:srgbClr val="C00000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 algn="ctr">
            <a:noFill/>
            <a:miter lim="800000"/>
          </a:ln>
          <a:effectLst>
            <a:softEdge rad="12700"/>
          </a:effec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gray">
          <a:xfrm>
            <a:off x="1943703" y="3994251"/>
            <a:ext cx="2491477" cy="2864279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  <a:rou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2033455" y="4088301"/>
            <a:ext cx="2359166" cy="2977738"/>
          </a:xfrm>
          <a:prstGeom prst="rect">
            <a:avLst/>
          </a:prstGeom>
          <a:noFill/>
          <a:ln w="9525">
            <a:noFill/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65430" indent="-26543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63525" indent="-263525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p"/>
            </a:pP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借款企业</a:t>
            </a:r>
            <a:endParaRPr lang="en-US" altLang="zh-CN" sz="14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持有有效证件</a:t>
            </a:r>
            <a:endParaRPr lang="en-US" altLang="zh-CN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在分行辖内有固定的经营场所，经营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正常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主营业务突出、纳税记录良好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持续经营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个月以上或实控人在本行业持续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经营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以上，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具备履约能力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有投标资格，从事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政采业务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年以上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，交易记录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良好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企业、实控人及其配偶征信、被诉讼、被执行情况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gray">
          <a:xfrm>
            <a:off x="5668048" y="4038800"/>
            <a:ext cx="2374939" cy="2864279"/>
          </a:xfrm>
          <a:prstGeom prst="roundRect">
            <a:avLst>
              <a:gd name="adj" fmla="val 16667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  <a:rou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25" name="矩形 3"/>
          <p:cNvSpPr>
            <a:spLocks noChangeArrowheads="1"/>
          </p:cNvSpPr>
          <p:nvPr/>
        </p:nvSpPr>
        <p:spPr bwMode="auto">
          <a:xfrm>
            <a:off x="5757799" y="4132850"/>
            <a:ext cx="2089245" cy="2085186"/>
          </a:xfrm>
          <a:prstGeom prst="rect">
            <a:avLst/>
          </a:prstGeom>
          <a:noFill/>
          <a:ln w="9525">
            <a:noFill/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65430" indent="-26543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263525" indent="-263525" algn="just">
              <a:spcAft>
                <a:spcPts val="300"/>
              </a:spcAft>
              <a:buClr>
                <a:srgbClr val="C00000"/>
              </a:buClr>
              <a:buFont typeface="Wingdings" panose="05000000000000000000" pitchFamily="2" charset="2"/>
              <a:buChar char="p"/>
            </a:pPr>
            <a:r>
              <a:rPr lang="zh-CN" altLang="en-US" sz="14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应收</a:t>
            </a:r>
            <a:r>
              <a:rPr lang="zh-CN" altLang="en-US" sz="1400" b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账款</a:t>
            </a:r>
            <a:endParaRPr lang="en-US" altLang="zh-CN" sz="1400" b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应收账款出质人与借款企业</a:t>
            </a:r>
            <a:r>
              <a:rPr lang="zh-CN" altLang="en-US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一致</a:t>
            </a:r>
            <a:endParaRPr lang="en-US" altLang="zh-CN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真实政府采购行为产生的，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交易结算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方式为赊销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 algn="just">
              <a:spcAft>
                <a:spcPts val="300"/>
              </a:spcAft>
              <a:buClr>
                <a:srgbClr val="C00000"/>
              </a:buClr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依法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可出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质或转让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无权属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争议，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且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政采合同中无禁止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或限制转让应收账款债权的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条款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4"/>
          <p:cNvSpPr/>
          <p:nvPr/>
        </p:nvSpPr>
        <p:spPr bwMode="auto">
          <a:xfrm>
            <a:off x="5906269" y="3881535"/>
            <a:ext cx="584775" cy="2168057"/>
          </a:xfrm>
          <a:custGeom>
            <a:avLst/>
            <a:gdLst>
              <a:gd name="T0" fmla="*/ 1370013 w 863"/>
              <a:gd name="T1" fmla="*/ 0 h 1516"/>
              <a:gd name="T2" fmla="*/ 0 w 863"/>
              <a:gd name="T3" fmla="*/ 0 h 1516"/>
              <a:gd name="T4" fmla="*/ 0 w 863"/>
              <a:gd name="T5" fmla="*/ 2406650 h 15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chemeClr val="bg1">
                <a:lumMod val="75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30"/>
          <p:cNvSpPr/>
          <p:nvPr/>
        </p:nvSpPr>
        <p:spPr bwMode="auto">
          <a:xfrm>
            <a:off x="3647573" y="2351315"/>
            <a:ext cx="1131901" cy="3746326"/>
          </a:xfrm>
          <a:custGeom>
            <a:avLst/>
            <a:gdLst>
              <a:gd name="T0" fmla="*/ 0 w 863"/>
              <a:gd name="T1" fmla="*/ 0 h 1516"/>
              <a:gd name="T2" fmla="*/ 1370012 w 863"/>
              <a:gd name="T3" fmla="*/ 0 h 1516"/>
              <a:gd name="T4" fmla="*/ 1370012 w 863"/>
              <a:gd name="T5" fmla="*/ 2406650 h 15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63" h="1516">
                <a:moveTo>
                  <a:pt x="0" y="0"/>
                </a:moveTo>
                <a:lnTo>
                  <a:pt x="863" y="0"/>
                </a:lnTo>
                <a:lnTo>
                  <a:pt x="863" y="1516"/>
                </a:lnTo>
              </a:path>
            </a:pathLst>
          </a:custGeom>
          <a:noFill/>
          <a:ln w="6350" cap="flat" cmpd="sng">
            <a:solidFill>
              <a:schemeClr val="bg1">
                <a:lumMod val="75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9" name="组合 13"/>
          <p:cNvGrpSpPr/>
          <p:nvPr/>
        </p:nvGrpSpPr>
        <p:grpSpPr bwMode="auto">
          <a:xfrm>
            <a:off x="665163" y="1357220"/>
            <a:ext cx="225425" cy="309563"/>
            <a:chOff x="0" y="0"/>
            <a:chExt cx="225425" cy="309563"/>
          </a:xfrm>
        </p:grpSpPr>
        <p:sp>
          <p:nvSpPr>
            <p:cNvPr id="30" name="矩形 96"/>
            <p:cNvSpPr>
              <a:spLocks noChangeArrowheads="1"/>
            </p:cNvSpPr>
            <p:nvPr/>
          </p:nvSpPr>
          <p:spPr bwMode="auto">
            <a:xfrm>
              <a:off x="0" y="0"/>
              <a:ext cx="225425" cy="30956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/>
              <a:endParaRPr lang="zh-CN" altLang="en-US" sz="200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2"/>
              </a:endParaRPr>
            </a:p>
          </p:txBody>
        </p:sp>
        <p:sp>
          <p:nvSpPr>
            <p:cNvPr id="31" name="矩形 97"/>
            <p:cNvSpPr>
              <a:spLocks noChangeArrowheads="1"/>
            </p:cNvSpPr>
            <p:nvPr/>
          </p:nvSpPr>
          <p:spPr bwMode="auto">
            <a:xfrm>
              <a:off x="69850" y="96838"/>
              <a:ext cx="85725" cy="115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/>
              <a:endParaRPr lang="zh-CN" altLang="en-US" sz="200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2"/>
              </a:endParaRPr>
            </a:p>
          </p:txBody>
        </p:sp>
      </p:grpSp>
      <p:sp>
        <p:nvSpPr>
          <p:cNvPr id="32" name="文本框 1"/>
          <p:cNvSpPr txBox="1">
            <a:spLocks noChangeArrowheads="1"/>
          </p:cNvSpPr>
          <p:nvPr/>
        </p:nvSpPr>
        <p:spPr bwMode="auto">
          <a:xfrm>
            <a:off x="1028699" y="1166776"/>
            <a:ext cx="15652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授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信要素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>
          <a:xfrm>
            <a:off x="9387527" y="7261647"/>
            <a:ext cx="487395" cy="414337"/>
          </a:xfrm>
        </p:spPr>
        <p:txBody>
          <a:bodyPr/>
          <a:lstStyle/>
          <a:p>
            <a:pPr>
              <a:defRPr/>
            </a:pPr>
            <a:fld id="{DA30CC94-621A-409B-9C0C-FA203D9F02BE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6" name="标题 1"/>
          <p:cNvSpPr>
            <a:spLocks noGrp="1" noChangeArrowheads="1"/>
          </p:cNvSpPr>
          <p:nvPr>
            <p:ph type="title"/>
          </p:nvPr>
        </p:nvSpPr>
        <p:spPr>
          <a:xfrm>
            <a:off x="990600" y="377825"/>
            <a:ext cx="8566150" cy="696913"/>
          </a:xfrm>
        </p:spPr>
        <p:txBody>
          <a:bodyPr/>
          <a:lstStyle/>
          <a:p>
            <a:pPr eaLnBrk="1" hangingPunct="1"/>
            <a:r>
              <a:rPr lang="zh-CN" altLang="en-US" sz="3200" dirty="0" smtClean="0"/>
              <a:t> 产品要点介绍</a:t>
            </a:r>
            <a:endParaRPr lang="zh-CN" altLang="en-US" sz="3200" dirty="0"/>
          </a:p>
        </p:txBody>
      </p:sp>
      <p:sp>
        <p:nvSpPr>
          <p:cNvPr id="41" name="Freeform 24"/>
          <p:cNvSpPr/>
          <p:nvPr/>
        </p:nvSpPr>
        <p:spPr bwMode="auto">
          <a:xfrm>
            <a:off x="5521185" y="2351315"/>
            <a:ext cx="969860" cy="3698277"/>
          </a:xfrm>
          <a:custGeom>
            <a:avLst/>
            <a:gdLst>
              <a:gd name="T0" fmla="*/ 1370013 w 863"/>
              <a:gd name="T1" fmla="*/ 0 h 1516"/>
              <a:gd name="T2" fmla="*/ 0 w 863"/>
              <a:gd name="T3" fmla="*/ 0 h 1516"/>
              <a:gd name="T4" fmla="*/ 0 w 863"/>
              <a:gd name="T5" fmla="*/ 2406650 h 151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863" h="1516">
                <a:moveTo>
                  <a:pt x="863" y="0"/>
                </a:moveTo>
                <a:lnTo>
                  <a:pt x="0" y="0"/>
                </a:lnTo>
                <a:lnTo>
                  <a:pt x="0" y="1516"/>
                </a:lnTo>
              </a:path>
            </a:pathLst>
          </a:custGeom>
          <a:noFill/>
          <a:ln w="6350" cap="flat" cmpd="sng">
            <a:solidFill>
              <a:schemeClr val="bg1">
                <a:lumMod val="75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26"/>
          <p:cNvSpPr/>
          <p:nvPr/>
        </p:nvSpPr>
        <p:spPr bwMode="auto">
          <a:xfrm>
            <a:off x="6206191" y="5347187"/>
            <a:ext cx="284854" cy="702403"/>
          </a:xfrm>
          <a:custGeom>
            <a:avLst/>
            <a:gdLst>
              <a:gd name="T0" fmla="*/ 684213 w 431"/>
              <a:gd name="T1" fmla="*/ 0 h 480"/>
              <a:gd name="T2" fmla="*/ 0 w 431"/>
              <a:gd name="T3" fmla="*/ 0 h 480"/>
              <a:gd name="T4" fmla="*/ 0 w 431"/>
              <a:gd name="T5" fmla="*/ 762000 h 4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1" h="480">
                <a:moveTo>
                  <a:pt x="431" y="0"/>
                </a:moveTo>
                <a:lnTo>
                  <a:pt x="0" y="0"/>
                </a:lnTo>
                <a:lnTo>
                  <a:pt x="0" y="480"/>
                </a:lnTo>
              </a:path>
            </a:pathLst>
          </a:custGeom>
          <a:noFill/>
          <a:ln w="6350" cap="flat" cmpd="sng">
            <a:solidFill>
              <a:schemeClr val="bg1">
                <a:lumMod val="75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32"/>
          <p:cNvSpPr/>
          <p:nvPr/>
        </p:nvSpPr>
        <p:spPr bwMode="auto">
          <a:xfrm>
            <a:off x="3647573" y="5347186"/>
            <a:ext cx="331406" cy="702405"/>
          </a:xfrm>
          <a:custGeom>
            <a:avLst/>
            <a:gdLst>
              <a:gd name="T0" fmla="*/ 0 w 432"/>
              <a:gd name="T1" fmla="*/ 0 h 480"/>
              <a:gd name="T2" fmla="*/ 685800 w 432"/>
              <a:gd name="T3" fmla="*/ 0 h 480"/>
              <a:gd name="T4" fmla="*/ 685800 w 432"/>
              <a:gd name="T5" fmla="*/ 762000 h 4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" h="480">
                <a:moveTo>
                  <a:pt x="0" y="0"/>
                </a:moveTo>
                <a:lnTo>
                  <a:pt x="432" y="0"/>
                </a:lnTo>
                <a:lnTo>
                  <a:pt x="432" y="480"/>
                </a:lnTo>
              </a:path>
            </a:pathLst>
          </a:custGeom>
          <a:noFill/>
          <a:ln w="6350" cap="flat" cmpd="sng">
            <a:solidFill>
              <a:schemeClr val="bg1">
                <a:lumMod val="75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Freeform 31"/>
          <p:cNvSpPr/>
          <p:nvPr/>
        </p:nvSpPr>
        <p:spPr bwMode="auto">
          <a:xfrm>
            <a:off x="3647573" y="3811464"/>
            <a:ext cx="712555" cy="2286177"/>
          </a:xfrm>
          <a:custGeom>
            <a:avLst/>
            <a:gdLst>
              <a:gd name="T0" fmla="*/ 0 w 651"/>
              <a:gd name="T1" fmla="*/ 0 h 998"/>
              <a:gd name="T2" fmla="*/ 1033462 w 651"/>
              <a:gd name="T3" fmla="*/ 0 h 998"/>
              <a:gd name="T4" fmla="*/ 1033462 w 651"/>
              <a:gd name="T5" fmla="*/ 1584325 h 99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651" h="998">
                <a:moveTo>
                  <a:pt x="0" y="0"/>
                </a:moveTo>
                <a:lnTo>
                  <a:pt x="651" y="0"/>
                </a:lnTo>
                <a:lnTo>
                  <a:pt x="651" y="998"/>
                </a:lnTo>
              </a:path>
            </a:pathLst>
          </a:custGeom>
          <a:noFill/>
          <a:ln w="6350" cap="flat" cmpd="sng">
            <a:solidFill>
              <a:schemeClr val="bg1">
                <a:lumMod val="75000"/>
              </a:schemeClr>
            </a:solidFill>
            <a:prstDash val="dash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0434" y="3105461"/>
            <a:ext cx="2843731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根据近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年政府采购支出及当年政府采购财政预算确定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不得超过：上年政府采购实际支出、当年政府采购财政预算（均扣除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工程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类项目）孰低值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27"/>
          <p:cNvSpPr/>
          <p:nvPr/>
        </p:nvSpPr>
        <p:spPr bwMode="auto">
          <a:xfrm>
            <a:off x="3021012" y="2110258"/>
            <a:ext cx="614999" cy="611444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 algn="ctr"/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额度控制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19553" y="4938479"/>
            <a:ext cx="281445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最长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授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信额度在授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信有效期内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循环使用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Freeform 27"/>
          <p:cNvSpPr/>
          <p:nvPr/>
        </p:nvSpPr>
        <p:spPr bwMode="auto">
          <a:xfrm>
            <a:off x="3020851" y="3505218"/>
            <a:ext cx="614999" cy="611444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授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信金额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Freeform 27"/>
          <p:cNvSpPr/>
          <p:nvPr/>
        </p:nvSpPr>
        <p:spPr bwMode="auto">
          <a:xfrm>
            <a:off x="3004620" y="5054782"/>
            <a:ext cx="614999" cy="611444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授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信期限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90433" y="1999857"/>
            <a:ext cx="28507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授信额度用于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控制项目项下借款企业在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行的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总体授信额度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Freeform 27"/>
          <p:cNvSpPr/>
          <p:nvPr/>
        </p:nvSpPr>
        <p:spPr bwMode="auto">
          <a:xfrm>
            <a:off x="6515696" y="5046378"/>
            <a:ext cx="614999" cy="611444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 algn="ctr"/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担保方式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Freeform 27"/>
          <p:cNvSpPr/>
          <p:nvPr/>
        </p:nvSpPr>
        <p:spPr bwMode="auto">
          <a:xfrm>
            <a:off x="6619644" y="3613034"/>
            <a:ext cx="614999" cy="611444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授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信期限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AutoShape 8"/>
          <p:cNvSpPr>
            <a:spLocks noChangeArrowheads="1"/>
          </p:cNvSpPr>
          <p:nvPr/>
        </p:nvSpPr>
        <p:spPr bwMode="gray">
          <a:xfrm>
            <a:off x="3216097" y="5909017"/>
            <a:ext cx="1838325" cy="1023583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38100">
            <a:solidFill>
              <a:schemeClr val="bg1"/>
            </a:solidFill>
            <a:rou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77" name="矩形 3"/>
          <p:cNvSpPr>
            <a:spLocks noChangeArrowheads="1"/>
          </p:cNvSpPr>
          <p:nvPr/>
        </p:nvSpPr>
        <p:spPr bwMode="auto">
          <a:xfrm>
            <a:off x="3279091" y="6236142"/>
            <a:ext cx="1712336" cy="369332"/>
          </a:xfrm>
          <a:prstGeom prst="rect">
            <a:avLst/>
          </a:prstGeom>
          <a:noFill/>
          <a:ln w="9525">
            <a:noFill/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65430" indent="-26543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indent="0" algn="ctr">
              <a:spcAft>
                <a:spcPts val="300"/>
              </a:spcAft>
              <a:buClr>
                <a:srgbClr val="C00000"/>
              </a:buClr>
            </a:pP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项目授信要素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AutoShape 8"/>
          <p:cNvSpPr>
            <a:spLocks noChangeArrowheads="1"/>
          </p:cNvSpPr>
          <p:nvPr/>
        </p:nvSpPr>
        <p:spPr bwMode="gray">
          <a:xfrm>
            <a:off x="5288046" y="5909017"/>
            <a:ext cx="1838325" cy="1023583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38100">
            <a:solidFill>
              <a:schemeClr val="bg1"/>
            </a:solidFill>
            <a:rou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7342892" y="4954552"/>
            <a:ext cx="2717095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实际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控制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人提供连带责任保证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担保；原则上其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配偶也提供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应收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账款质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押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358972" y="3613034"/>
            <a:ext cx="265340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不得超过项目授信有效期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贷款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期限最长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年（含）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27"/>
          <p:cNvSpPr/>
          <p:nvPr/>
        </p:nvSpPr>
        <p:spPr bwMode="auto">
          <a:xfrm>
            <a:off x="6617757" y="2063467"/>
            <a:ext cx="614999" cy="611444"/>
          </a:xfrm>
          <a:custGeom>
            <a:avLst/>
            <a:gdLst>
              <a:gd name="T0" fmla="*/ 0 w 267"/>
              <a:gd name="T1" fmla="*/ 218 h 263"/>
              <a:gd name="T2" fmla="*/ 46 w 267"/>
              <a:gd name="T3" fmla="*/ 263 h 263"/>
              <a:gd name="T4" fmla="*/ 222 w 267"/>
              <a:gd name="T5" fmla="*/ 263 h 263"/>
              <a:gd name="T6" fmla="*/ 267 w 267"/>
              <a:gd name="T7" fmla="*/ 218 h 263"/>
              <a:gd name="T8" fmla="*/ 267 w 267"/>
              <a:gd name="T9" fmla="*/ 46 h 263"/>
              <a:gd name="T10" fmla="*/ 222 w 267"/>
              <a:gd name="T11" fmla="*/ 0 h 263"/>
              <a:gd name="T12" fmla="*/ 46 w 267"/>
              <a:gd name="T13" fmla="*/ 0 h 263"/>
              <a:gd name="T14" fmla="*/ 0 w 267"/>
              <a:gd name="T15" fmla="*/ 46 h 263"/>
              <a:gd name="T16" fmla="*/ 0 w 267"/>
              <a:gd name="T17" fmla="*/ 21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7" h="263">
                <a:moveTo>
                  <a:pt x="0" y="218"/>
                </a:moveTo>
                <a:cubicBezTo>
                  <a:pt x="0" y="243"/>
                  <a:pt x="21" y="263"/>
                  <a:pt x="46" y="263"/>
                </a:cubicBezTo>
                <a:cubicBezTo>
                  <a:pt x="222" y="263"/>
                  <a:pt x="222" y="263"/>
                  <a:pt x="222" y="263"/>
                </a:cubicBezTo>
                <a:cubicBezTo>
                  <a:pt x="247" y="263"/>
                  <a:pt x="267" y="243"/>
                  <a:pt x="267" y="218"/>
                </a:cubicBezTo>
                <a:cubicBezTo>
                  <a:pt x="267" y="46"/>
                  <a:pt x="267" y="46"/>
                  <a:pt x="267" y="46"/>
                </a:cubicBezTo>
                <a:cubicBezTo>
                  <a:pt x="267" y="21"/>
                  <a:pt x="247" y="0"/>
                  <a:pt x="222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21" y="0"/>
                  <a:pt x="0" y="21"/>
                  <a:pt x="0" y="46"/>
                </a:cubicBezTo>
                <a:lnTo>
                  <a:pt x="0" y="21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 algn="ctr"/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贷款金额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293030" y="1952562"/>
            <a:ext cx="27669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不得超过政采合同净值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90%，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且不得超过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万元（含）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Clr>
                <a:srgbClr val="C00000"/>
              </a:buClr>
              <a:buFont typeface="Wingdings" panose="05000000000000000000" pitchFamily="2" charset="2"/>
              <a:buChar char="ü"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同时，借款人在我行授信金额合计不超过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1000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万元（含）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3"/>
          <p:cNvSpPr>
            <a:spLocks noChangeArrowheads="1"/>
          </p:cNvSpPr>
          <p:nvPr/>
        </p:nvSpPr>
        <p:spPr bwMode="auto">
          <a:xfrm>
            <a:off x="5342353" y="6236143"/>
            <a:ext cx="1712336" cy="369332"/>
          </a:xfrm>
          <a:prstGeom prst="rect">
            <a:avLst/>
          </a:prstGeom>
          <a:noFill/>
          <a:ln w="9525">
            <a:noFill/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265430" indent="-26543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indent="0" algn="ctr">
              <a:spcAft>
                <a:spcPts val="300"/>
              </a:spcAft>
              <a:buClr>
                <a:srgbClr val="C00000"/>
              </a:buClr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单户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授信要素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13"/>
          <p:cNvGrpSpPr/>
          <p:nvPr/>
        </p:nvGrpSpPr>
        <p:grpSpPr bwMode="auto">
          <a:xfrm>
            <a:off x="665163" y="1357220"/>
            <a:ext cx="225425" cy="309563"/>
            <a:chOff x="0" y="0"/>
            <a:chExt cx="225425" cy="309563"/>
          </a:xfrm>
        </p:grpSpPr>
        <p:sp>
          <p:nvSpPr>
            <p:cNvPr id="30" name="矩形 96"/>
            <p:cNvSpPr>
              <a:spLocks noChangeArrowheads="1"/>
            </p:cNvSpPr>
            <p:nvPr/>
          </p:nvSpPr>
          <p:spPr bwMode="auto">
            <a:xfrm>
              <a:off x="0" y="0"/>
              <a:ext cx="225425" cy="30956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/>
              <a:endParaRPr lang="zh-CN" altLang="en-US" sz="200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2"/>
              </a:endParaRPr>
            </a:p>
          </p:txBody>
        </p:sp>
        <p:sp>
          <p:nvSpPr>
            <p:cNvPr id="31" name="矩形 97"/>
            <p:cNvSpPr>
              <a:spLocks noChangeArrowheads="1"/>
            </p:cNvSpPr>
            <p:nvPr/>
          </p:nvSpPr>
          <p:spPr bwMode="auto">
            <a:xfrm>
              <a:off x="69850" y="96838"/>
              <a:ext cx="85725" cy="115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defTabSz="1017270"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defTabSz="101727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200">
                  <a:solidFill>
                    <a:schemeClr val="tx1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ctr"/>
              <a:endParaRPr lang="zh-CN" altLang="en-US" sz="2000">
                <a:solidFill>
                  <a:srgbClr val="C00000"/>
                </a:solidFill>
                <a:latin typeface="Calibri" panose="020F0502020204030204" pitchFamily="34" charset="0"/>
                <a:ea typeface="Arial Unicode MS" panose="020B0604020202020204" pitchFamily="34" charset="-122"/>
              </a:endParaRPr>
            </a:p>
          </p:txBody>
        </p:sp>
      </p:grpSp>
      <p:sp>
        <p:nvSpPr>
          <p:cNvPr id="32" name="文本框 1"/>
          <p:cNvSpPr txBox="1">
            <a:spLocks noChangeArrowheads="1"/>
          </p:cNvSpPr>
          <p:nvPr/>
        </p:nvSpPr>
        <p:spPr bwMode="auto">
          <a:xfrm>
            <a:off x="1028698" y="1166776"/>
            <a:ext cx="85280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200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项目项下单户操作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流程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（风控要点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：客户履约能力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+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封闭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回款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路径）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1"/>
          </p:nvPr>
        </p:nvSpPr>
        <p:spPr>
          <a:xfrm>
            <a:off x="9530854" y="7534826"/>
            <a:ext cx="459403" cy="210850"/>
          </a:xfrm>
        </p:spPr>
        <p:txBody>
          <a:bodyPr/>
          <a:lstStyle/>
          <a:p>
            <a:pPr>
              <a:defRPr/>
            </a:pPr>
            <a:fld id="{DA30CC94-621A-409B-9C0C-FA203D9F02BE}" type="slidenum">
              <a:rPr lang="zh-CN" altLang="en-US" smtClean="0"/>
            </a:fld>
            <a:endParaRPr lang="zh-CN" altLang="en-US" dirty="0"/>
          </a:p>
        </p:txBody>
      </p:sp>
      <p:sp>
        <p:nvSpPr>
          <p:cNvPr id="26" name="标题 1"/>
          <p:cNvSpPr>
            <a:spLocks noGrp="1" noChangeArrowheads="1"/>
          </p:cNvSpPr>
          <p:nvPr>
            <p:ph type="title"/>
          </p:nvPr>
        </p:nvSpPr>
        <p:spPr>
          <a:xfrm>
            <a:off x="990600" y="377825"/>
            <a:ext cx="8566150" cy="696913"/>
          </a:xfrm>
        </p:spPr>
        <p:txBody>
          <a:bodyPr/>
          <a:lstStyle/>
          <a:p>
            <a:pPr eaLnBrk="1" hangingPunct="1"/>
            <a:r>
              <a:rPr lang="zh-CN" altLang="en-US" sz="3200" dirty="0" smtClean="0"/>
              <a:t>  产品要点介绍</a:t>
            </a:r>
            <a:endParaRPr lang="zh-CN" altLang="en-US" sz="3200" dirty="0"/>
          </a:p>
        </p:txBody>
      </p:sp>
      <p:grpSp>
        <p:nvGrpSpPr>
          <p:cNvPr id="168" name="组合 167"/>
          <p:cNvGrpSpPr/>
          <p:nvPr/>
        </p:nvGrpSpPr>
        <p:grpSpPr>
          <a:xfrm>
            <a:off x="512275" y="4189596"/>
            <a:ext cx="1632206" cy="506624"/>
            <a:chOff x="1120140" y="2609650"/>
            <a:chExt cx="1935168" cy="506624"/>
          </a:xfrm>
          <a:solidFill>
            <a:srgbClr val="C00000"/>
          </a:solidFill>
        </p:grpSpPr>
        <p:sp>
          <p:nvSpPr>
            <p:cNvPr id="169" name="圆角矩形 168"/>
            <p:cNvSpPr/>
            <p:nvPr/>
          </p:nvSpPr>
          <p:spPr>
            <a:xfrm>
              <a:off x="1120140" y="2683639"/>
              <a:ext cx="1935168" cy="432635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70" name="等腰三角形 169"/>
            <p:cNvSpPr/>
            <p:nvPr/>
          </p:nvSpPr>
          <p:spPr>
            <a:xfrm>
              <a:off x="2022799" y="2609650"/>
              <a:ext cx="129852" cy="9522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77" name="TextBox 105"/>
          <p:cNvSpPr txBox="1"/>
          <p:nvPr/>
        </p:nvSpPr>
        <p:spPr>
          <a:xfrm>
            <a:off x="694847" y="4364123"/>
            <a:ext cx="1248284" cy="215444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步骤一</a:t>
            </a:r>
            <a:endParaRPr lang="zh-CN" altLang="en-US" sz="14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0" name="组合 179"/>
          <p:cNvGrpSpPr/>
          <p:nvPr/>
        </p:nvGrpSpPr>
        <p:grpSpPr>
          <a:xfrm flipV="1">
            <a:off x="2017542" y="4263585"/>
            <a:ext cx="1626578" cy="506624"/>
            <a:chOff x="2939529" y="2609650"/>
            <a:chExt cx="1935168" cy="506624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81" name="圆角矩形 180"/>
            <p:cNvSpPr/>
            <p:nvPr/>
          </p:nvSpPr>
          <p:spPr>
            <a:xfrm>
              <a:off x="2939529" y="2683639"/>
              <a:ext cx="1935168" cy="432635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182" name="等腰三角形 181"/>
            <p:cNvSpPr/>
            <p:nvPr/>
          </p:nvSpPr>
          <p:spPr>
            <a:xfrm>
              <a:off x="3842188" y="2609650"/>
              <a:ext cx="129852" cy="9522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183" name="TextBox 111"/>
          <p:cNvSpPr txBox="1"/>
          <p:nvPr/>
        </p:nvSpPr>
        <p:spPr>
          <a:xfrm>
            <a:off x="2322753" y="4364123"/>
            <a:ext cx="1004351" cy="2154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步骤二</a:t>
            </a:r>
            <a:endParaRPr lang="zh-CN" altLang="en-US" sz="14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3" name="组合 202"/>
          <p:cNvGrpSpPr/>
          <p:nvPr/>
        </p:nvGrpSpPr>
        <p:grpSpPr>
          <a:xfrm>
            <a:off x="3504705" y="4189596"/>
            <a:ext cx="1632206" cy="506624"/>
            <a:chOff x="1120140" y="2609650"/>
            <a:chExt cx="1935168" cy="506624"/>
          </a:xfrm>
          <a:solidFill>
            <a:srgbClr val="C00000"/>
          </a:solidFill>
        </p:grpSpPr>
        <p:sp>
          <p:nvSpPr>
            <p:cNvPr id="204" name="圆角矩形 203"/>
            <p:cNvSpPr/>
            <p:nvPr/>
          </p:nvSpPr>
          <p:spPr>
            <a:xfrm>
              <a:off x="1120140" y="2683639"/>
              <a:ext cx="1935168" cy="432635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5" name="等腰三角形 204"/>
            <p:cNvSpPr/>
            <p:nvPr/>
          </p:nvSpPr>
          <p:spPr>
            <a:xfrm>
              <a:off x="2022799" y="2609650"/>
              <a:ext cx="129852" cy="9522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06" name="TextBox 105"/>
          <p:cNvSpPr txBox="1"/>
          <p:nvPr/>
        </p:nvSpPr>
        <p:spPr>
          <a:xfrm>
            <a:off x="3687277" y="4364123"/>
            <a:ext cx="1248284" cy="215444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步骤三</a:t>
            </a:r>
            <a:endParaRPr lang="zh-CN" altLang="en-US" sz="14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7" name="组合 206"/>
          <p:cNvGrpSpPr/>
          <p:nvPr/>
        </p:nvGrpSpPr>
        <p:grpSpPr>
          <a:xfrm flipV="1">
            <a:off x="4974803" y="4263585"/>
            <a:ext cx="1626578" cy="506624"/>
            <a:chOff x="2939529" y="2609650"/>
            <a:chExt cx="1935168" cy="506624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08" name="圆角矩形 207"/>
            <p:cNvSpPr/>
            <p:nvPr/>
          </p:nvSpPr>
          <p:spPr>
            <a:xfrm>
              <a:off x="2939529" y="2683639"/>
              <a:ext cx="1935168" cy="432635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09" name="等腰三角形 208"/>
            <p:cNvSpPr/>
            <p:nvPr/>
          </p:nvSpPr>
          <p:spPr>
            <a:xfrm>
              <a:off x="3842188" y="2609650"/>
              <a:ext cx="129852" cy="9522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10" name="TextBox 111"/>
          <p:cNvSpPr txBox="1"/>
          <p:nvPr/>
        </p:nvSpPr>
        <p:spPr>
          <a:xfrm>
            <a:off x="5280014" y="4364123"/>
            <a:ext cx="1004351" cy="2154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步骤四</a:t>
            </a:r>
            <a:endParaRPr lang="zh-CN" altLang="en-US" sz="14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1" name="组合 210"/>
          <p:cNvGrpSpPr/>
          <p:nvPr/>
        </p:nvGrpSpPr>
        <p:grpSpPr>
          <a:xfrm>
            <a:off x="6445901" y="4189596"/>
            <a:ext cx="1632206" cy="506624"/>
            <a:chOff x="1120140" y="2609650"/>
            <a:chExt cx="1935168" cy="506624"/>
          </a:xfrm>
          <a:solidFill>
            <a:srgbClr val="C00000"/>
          </a:solidFill>
        </p:grpSpPr>
        <p:sp>
          <p:nvSpPr>
            <p:cNvPr id="212" name="圆角矩形 211"/>
            <p:cNvSpPr/>
            <p:nvPr/>
          </p:nvSpPr>
          <p:spPr>
            <a:xfrm>
              <a:off x="1120140" y="2683639"/>
              <a:ext cx="1935168" cy="432635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3" name="等腰三角形 212"/>
            <p:cNvSpPr/>
            <p:nvPr/>
          </p:nvSpPr>
          <p:spPr>
            <a:xfrm>
              <a:off x="2022799" y="2609650"/>
              <a:ext cx="129852" cy="9522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14" name="TextBox 105"/>
          <p:cNvSpPr txBox="1"/>
          <p:nvPr/>
        </p:nvSpPr>
        <p:spPr>
          <a:xfrm>
            <a:off x="6628473" y="4364123"/>
            <a:ext cx="1248284" cy="215444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步骤五</a:t>
            </a:r>
            <a:endParaRPr lang="zh-CN" altLang="en-US" sz="14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5" name="组合 214"/>
          <p:cNvGrpSpPr/>
          <p:nvPr/>
        </p:nvGrpSpPr>
        <p:grpSpPr>
          <a:xfrm flipV="1">
            <a:off x="7904276" y="4263585"/>
            <a:ext cx="1626578" cy="506624"/>
            <a:chOff x="2939529" y="2609650"/>
            <a:chExt cx="1935168" cy="506624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16" name="圆角矩形 215"/>
            <p:cNvSpPr/>
            <p:nvPr/>
          </p:nvSpPr>
          <p:spPr>
            <a:xfrm>
              <a:off x="2939529" y="2683639"/>
              <a:ext cx="1935168" cy="432635"/>
            </a:xfrm>
            <a:prstGeom prst="round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  <p:sp>
          <p:nvSpPr>
            <p:cNvPr id="217" name="等腰三角形 216"/>
            <p:cNvSpPr/>
            <p:nvPr/>
          </p:nvSpPr>
          <p:spPr>
            <a:xfrm>
              <a:off x="3842188" y="2609650"/>
              <a:ext cx="129852" cy="9522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00" kern="0">
                <a:solidFill>
                  <a:sysClr val="window" lastClr="FFFFFF"/>
                </a:solidFill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sp>
        <p:nvSpPr>
          <p:cNvPr id="218" name="TextBox 111"/>
          <p:cNvSpPr txBox="1"/>
          <p:nvPr/>
        </p:nvSpPr>
        <p:spPr>
          <a:xfrm>
            <a:off x="8209487" y="4364123"/>
            <a:ext cx="1004351" cy="2154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b="1" kern="0" dirty="0" smtClean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步骤六</a:t>
            </a:r>
            <a:endParaRPr lang="zh-CN" altLang="en-US" sz="1400" b="1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0" name="椭圆 219"/>
          <p:cNvSpPr/>
          <p:nvPr/>
        </p:nvSpPr>
        <p:spPr>
          <a:xfrm>
            <a:off x="796804" y="2641175"/>
            <a:ext cx="1060412" cy="1060412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1" name="TextBox 118"/>
          <p:cNvSpPr txBox="1"/>
          <p:nvPr/>
        </p:nvSpPr>
        <p:spPr>
          <a:xfrm>
            <a:off x="1046366" y="2925160"/>
            <a:ext cx="561289" cy="492443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客户筛选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2" name="椭圆 221"/>
          <p:cNvSpPr/>
          <p:nvPr/>
        </p:nvSpPr>
        <p:spPr>
          <a:xfrm>
            <a:off x="2301630" y="5302311"/>
            <a:ext cx="1060412" cy="1060412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3" name="TextBox 118"/>
          <p:cNvSpPr txBox="1"/>
          <p:nvPr/>
        </p:nvSpPr>
        <p:spPr>
          <a:xfrm>
            <a:off x="2551192" y="5586296"/>
            <a:ext cx="561289" cy="492443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业务受理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4" name="椭圆 223"/>
          <p:cNvSpPr/>
          <p:nvPr/>
        </p:nvSpPr>
        <p:spPr>
          <a:xfrm>
            <a:off x="5271503" y="5302311"/>
            <a:ext cx="1060412" cy="1060412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5" name="TextBox 118"/>
          <p:cNvSpPr txBox="1"/>
          <p:nvPr/>
        </p:nvSpPr>
        <p:spPr>
          <a:xfrm>
            <a:off x="5521065" y="5586296"/>
            <a:ext cx="561289" cy="492443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审查审批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8" name="椭圆 227"/>
          <p:cNvSpPr/>
          <p:nvPr/>
        </p:nvSpPr>
        <p:spPr>
          <a:xfrm>
            <a:off x="3774462" y="2629453"/>
            <a:ext cx="1060412" cy="1060412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9" name="TextBox 118"/>
          <p:cNvSpPr txBox="1"/>
          <p:nvPr/>
        </p:nvSpPr>
        <p:spPr>
          <a:xfrm>
            <a:off x="4024024" y="2913438"/>
            <a:ext cx="561289" cy="492443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贷前调查</a:t>
            </a:r>
            <a:endParaRPr lang="zh-CN" altLang="en-US" sz="1600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0" name="椭圆 229"/>
          <p:cNvSpPr/>
          <p:nvPr/>
        </p:nvSpPr>
        <p:spPr>
          <a:xfrm>
            <a:off x="6735652" y="2641175"/>
            <a:ext cx="1060412" cy="1060412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1" name="TextBox 118"/>
          <p:cNvSpPr txBox="1"/>
          <p:nvPr/>
        </p:nvSpPr>
        <p:spPr>
          <a:xfrm>
            <a:off x="6926599" y="2925160"/>
            <a:ext cx="653481" cy="492443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放款前操作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2" name="TextBox 112"/>
          <p:cNvSpPr txBox="1"/>
          <p:nvPr/>
        </p:nvSpPr>
        <p:spPr>
          <a:xfrm>
            <a:off x="512275" y="4987552"/>
            <a:ext cx="1344941" cy="18288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通过</a:t>
            </a: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政府采购</a:t>
            </a: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网或与采购办系统对接等渠道</a:t>
            </a: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批量获取中标小企业</a:t>
            </a: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名单</a:t>
            </a:r>
            <a:endParaRPr lang="en-US" altLang="zh-CN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根据准</a:t>
            </a: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入条件进行客户</a:t>
            </a: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筛选</a:t>
            </a: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针对性营销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7" name="椭圆 236"/>
          <p:cNvSpPr/>
          <p:nvPr/>
        </p:nvSpPr>
        <p:spPr>
          <a:xfrm>
            <a:off x="8189042" y="5302311"/>
            <a:ext cx="1060412" cy="1060412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8" name="TextBox 118"/>
          <p:cNvSpPr txBox="1"/>
          <p:nvPr/>
        </p:nvSpPr>
        <p:spPr>
          <a:xfrm>
            <a:off x="8455820" y="5574573"/>
            <a:ext cx="548855" cy="492443"/>
          </a:xfrm>
          <a:prstGeom prst="rect">
            <a:avLst/>
          </a:prstGeom>
          <a:solidFill>
            <a:srgbClr val="C00000"/>
          </a:solidFill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放款支付</a:t>
            </a:r>
            <a:endParaRPr lang="zh-CN" altLang="en-US" sz="1600" b="1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9" name="TextBox 112"/>
          <p:cNvSpPr txBox="1"/>
          <p:nvPr/>
        </p:nvSpPr>
        <p:spPr>
          <a:xfrm>
            <a:off x="2136684" y="1829651"/>
            <a:ext cx="1419213" cy="20574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授</a:t>
            </a: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</a:t>
            </a: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申请表</a:t>
            </a:r>
            <a:endParaRPr lang="en-US" altLang="zh-CN" b="1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企业信息</a:t>
            </a:r>
            <a:endParaRPr lang="zh-CN" altLang="en-US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实际</a:t>
            </a: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控制</a:t>
            </a: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人信息</a:t>
            </a:r>
            <a:endParaRPr lang="zh-CN" altLang="en-US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授信申请内容</a:t>
            </a:r>
            <a:endParaRPr lang="en-US" altLang="zh-CN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授</a:t>
            </a: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信资料</a:t>
            </a: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清单</a:t>
            </a:r>
            <a:endParaRPr lang="en-US" altLang="zh-CN" b="1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企业资料</a:t>
            </a:r>
            <a:endParaRPr lang="zh-CN" altLang="en-US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实际控制</a:t>
            </a: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人资料</a:t>
            </a:r>
            <a:endParaRPr lang="zh-CN" altLang="en-US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政府采购回款流水</a:t>
            </a:r>
            <a:endParaRPr lang="en-US" altLang="zh-CN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征信、</a:t>
            </a: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行为</a:t>
            </a: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调查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0" name="TextBox 112"/>
          <p:cNvSpPr txBox="1"/>
          <p:nvPr/>
        </p:nvSpPr>
        <p:spPr>
          <a:xfrm>
            <a:off x="3635032" y="4869442"/>
            <a:ext cx="1300530" cy="25391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借款企业</a:t>
            </a: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情况</a:t>
            </a:r>
            <a:endParaRPr lang="en-US" altLang="zh-CN" b="1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企业资质、经营场所、经营情况、企业信用</a:t>
            </a:r>
            <a:endParaRPr lang="en-US" altLang="zh-CN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实际控制</a:t>
            </a: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人情况</a:t>
            </a:r>
            <a:endParaRPr lang="en-US" altLang="zh-CN" b="1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身份证明、婚姻情况、个人</a:t>
            </a: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信用</a:t>
            </a:r>
            <a:endParaRPr lang="en-US" altLang="zh-CN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政采业务情况</a:t>
            </a:r>
            <a:endParaRPr lang="en-US" altLang="zh-CN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历史及当年采购情况、应收账款（若有）</a:t>
            </a: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有效性</a:t>
            </a:r>
            <a:endParaRPr lang="en-US" altLang="zh-CN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2" name="TextBox 112"/>
          <p:cNvSpPr txBox="1"/>
          <p:nvPr/>
        </p:nvSpPr>
        <p:spPr>
          <a:xfrm>
            <a:off x="5039166" y="2290569"/>
            <a:ext cx="1406545" cy="16002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审查要点</a:t>
            </a:r>
            <a:endParaRPr lang="en-US" altLang="zh-CN" b="1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借款企业历史</a:t>
            </a: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采购信息</a:t>
            </a:r>
            <a:endParaRPr lang="zh-CN" altLang="en-US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采购</a:t>
            </a: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项目合规合理</a:t>
            </a:r>
            <a:endParaRPr lang="zh-CN" altLang="en-US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应收账款有效性</a:t>
            </a:r>
            <a:endParaRPr lang="zh-CN" altLang="en-US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融资用途合规合理</a:t>
            </a:r>
            <a:endParaRPr lang="zh-CN" altLang="en-US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4" name="TextBox 112"/>
          <p:cNvSpPr txBox="1"/>
          <p:nvPr/>
        </p:nvSpPr>
        <p:spPr>
          <a:xfrm>
            <a:off x="6589533" y="4883354"/>
            <a:ext cx="1469611" cy="22860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回</a:t>
            </a: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款保证金</a:t>
            </a: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账户</a:t>
            </a:r>
            <a:endParaRPr lang="en-US" altLang="zh-CN" b="1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放款前必须开立</a:t>
            </a:r>
            <a:endParaRPr lang="zh-CN" altLang="en-US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b="1" kern="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办理账户质押</a:t>
            </a:r>
            <a:endParaRPr lang="en-US" altLang="zh-CN" b="1" kern="0" dirty="0" smtClean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资金监管</a:t>
            </a:r>
            <a:endParaRPr lang="en-US" altLang="zh-CN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不得变更</a:t>
            </a:r>
            <a:endParaRPr lang="zh-CN" altLang="en-US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签订合同</a:t>
            </a:r>
            <a:endParaRPr lang="zh-CN" altLang="en-US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登记台账</a:t>
            </a:r>
            <a:endParaRPr lang="zh-CN" altLang="en-US" b="1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办理应收</a:t>
            </a:r>
            <a:r>
              <a:rPr lang="zh-CN" altLang="en-US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账款质押登记</a:t>
            </a: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手续</a:t>
            </a:r>
            <a:endParaRPr lang="en-US" altLang="zh-CN" b="1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R="0" lvl="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defRPr/>
            </a:pPr>
            <a:endParaRPr lang="en-US" altLang="zh-CN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" name="TextBox 112"/>
          <p:cNvSpPr txBox="1"/>
          <p:nvPr/>
        </p:nvSpPr>
        <p:spPr>
          <a:xfrm>
            <a:off x="8059144" y="2290568"/>
            <a:ext cx="1284148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放款操作</a:t>
            </a:r>
            <a:endParaRPr lang="en-US" altLang="zh-CN" b="1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核实放款前工作</a:t>
            </a:r>
            <a:endParaRPr lang="zh-CN" altLang="en-US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核实放款资料真实性</a:t>
            </a:r>
            <a:endParaRPr lang="zh-CN" altLang="en-US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在合同原件上进行标注</a:t>
            </a:r>
            <a:endParaRPr lang="en-US" altLang="zh-CN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Wingdings" panose="05000000000000000000" pitchFamily="2" charset="2"/>
              <a:buChar char="n"/>
              <a:defRPr/>
            </a:pPr>
            <a:r>
              <a:rPr lang="zh-CN" altLang="en-US" b="1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支付管理</a:t>
            </a:r>
            <a:endParaRPr lang="en-US" altLang="zh-CN" b="1" kern="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marR="0" lvl="0" indent="-171450" algn="just" defTabSz="91440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kern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受托支付</a:t>
            </a:r>
            <a:endParaRPr kumimoji="0" lang="en-US" altLang="zh-CN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演示文稿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marL="114300" indent="-114300" defTabSz="622300">
          <a:lnSpc>
            <a:spcPct val="90000"/>
          </a:lnSpc>
          <a:spcAft>
            <a:spcPct val="15000"/>
          </a:spcAft>
          <a:buFontTx/>
          <a:buChar char="•"/>
          <a:defRPr sz="1800" dirty="0" smtClean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1680</Words>
  <Application>WPS 演示</Application>
  <PresentationFormat>自定义</PresentationFormat>
  <Paragraphs>235</Paragraphs>
  <Slides>6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23" baseType="lpstr">
      <vt:lpstr>Arial</vt:lpstr>
      <vt:lpstr>宋体</vt:lpstr>
      <vt:lpstr>Wingdings</vt:lpstr>
      <vt:lpstr>楷体_GB2312</vt:lpstr>
      <vt:lpstr>Calibri</vt:lpstr>
      <vt:lpstr>Arial Unicode MS</vt:lpstr>
      <vt:lpstr>微软雅黑</vt:lpstr>
      <vt:lpstr>黑体</vt:lpstr>
      <vt:lpstr>楷体_GB2312</vt:lpstr>
      <vt:lpstr>Times New Roman</vt:lpstr>
      <vt:lpstr>仿宋_GB2312</vt:lpstr>
      <vt:lpstr>Impact</vt:lpstr>
      <vt:lpstr>Calibri</vt:lpstr>
      <vt:lpstr>Palatino Linotype</vt:lpstr>
      <vt:lpstr>新宋体</vt:lpstr>
      <vt:lpstr>Arial Unicode MS</vt:lpstr>
      <vt:lpstr>1_演示文稿1</vt:lpstr>
      <vt:lpstr>第一部分  产品背景及设计思路</vt:lpstr>
      <vt:lpstr>第三部分  产品要点介绍</vt:lpstr>
      <vt:lpstr>第三部分  产品要点介绍</vt:lpstr>
      <vt:lpstr>第三部分  产品要点介绍</vt:lpstr>
      <vt:lpstr>第三部分  产品要点介绍</vt:lpstr>
      <vt:lpstr>第三部分  产品要点介绍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中信银行小企业政府采购贷款业务管理办法（1.0版，2016年）</dc:title>
  <dc:creator>fanglanlan@citicbank.com</dc:creator>
  <cp:lastModifiedBy>zx</cp:lastModifiedBy>
  <cp:revision>3480</cp:revision>
  <cp:lastPrinted>2017-02-06T08:30:00Z</cp:lastPrinted>
  <dcterms:created xsi:type="dcterms:W3CDTF">2005-05-08T12:30:00Z</dcterms:created>
  <dcterms:modified xsi:type="dcterms:W3CDTF">2020-03-06T08:57:06Z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2052-10.8.0.5800</vt:lpwstr>
  </property>
</Properties>
</file>